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4" r:id="rId2"/>
    <p:sldId id="271" r:id="rId3"/>
    <p:sldId id="277" r:id="rId4"/>
    <p:sldId id="275" r:id="rId5"/>
    <p:sldId id="265" r:id="rId6"/>
    <p:sldId id="257" r:id="rId7"/>
    <p:sldId id="276" r:id="rId8"/>
    <p:sldId id="263" r:id="rId9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9DEA2C79-6353-4C16-845D-B5DE79084D1A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3638"/>
            <a:ext cx="4189413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80004"/>
            <a:ext cx="5642610" cy="3665458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11984157-5410-4E13-91DC-59D72ECA3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321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984157-5410-4E13-91DC-59D72ECA382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361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984157-5410-4E13-91DC-59D72ECA382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879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984157-5410-4E13-91DC-59D72ECA382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1201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984157-5410-4E13-91DC-59D72ECA382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3259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984157-5410-4E13-91DC-59D72ECA382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8168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984157-5410-4E13-91DC-59D72ECA382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639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6EEE-7362-413C-80DD-BDA8FE3E8F77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40C1-3019-4DB0-A6E7-FC0376D1C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376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6EEE-7362-413C-80DD-BDA8FE3E8F77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40C1-3019-4DB0-A6E7-FC0376D1C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773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6EEE-7362-413C-80DD-BDA8FE3E8F77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40C1-3019-4DB0-A6E7-FC0376D1C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400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6EEE-7362-413C-80DD-BDA8FE3E8F77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40C1-3019-4DB0-A6E7-FC0376D1C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323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6EEE-7362-413C-80DD-BDA8FE3E8F77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40C1-3019-4DB0-A6E7-FC0376D1C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610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6EEE-7362-413C-80DD-BDA8FE3E8F77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40C1-3019-4DB0-A6E7-FC0376D1C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264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6EEE-7362-413C-80DD-BDA8FE3E8F77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40C1-3019-4DB0-A6E7-FC0376D1C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917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6EEE-7362-413C-80DD-BDA8FE3E8F77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40C1-3019-4DB0-A6E7-FC0376D1C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091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6EEE-7362-413C-80DD-BDA8FE3E8F77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40C1-3019-4DB0-A6E7-FC0376D1C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199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6EEE-7362-413C-80DD-BDA8FE3E8F77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40C1-3019-4DB0-A6E7-FC0376D1C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248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6EEE-7362-413C-80DD-BDA8FE3E8F77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40C1-3019-4DB0-A6E7-FC0376D1C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4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D6EEE-7362-413C-80DD-BDA8FE3E8F77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E40C1-3019-4DB0-A6E7-FC0376D1C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47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5.png"/><Relationship Id="rId4" Type="http://schemas.openxmlformats.org/officeDocument/2006/relationships/hyperlink" Target="http://www.floridastudents.org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4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4.jpe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gif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6774573"/>
              </p:ext>
            </p:extLst>
          </p:nvPr>
        </p:nvGraphicFramePr>
        <p:xfrm>
          <a:off x="29817" y="-13252"/>
          <a:ext cx="9114183" cy="6893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25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115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30792">
                <a:tc gridSpan="2"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Monday,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April 15, 2019</a:t>
                      </a:r>
                    </a:p>
                    <a:p>
                      <a:pPr algn="ctr"/>
                      <a:r>
                        <a:rPr lang="en-US" sz="2400" b="1" baseline="0" dirty="0" smtClean="0">
                          <a:latin typeface="Comic Sans MS" panose="030F0702030302020204" pitchFamily="66" charset="0"/>
                        </a:rPr>
                        <a:t>5-You Decide!</a:t>
                      </a:r>
                    </a:p>
                    <a:p>
                      <a:pPr algn="ctr"/>
                      <a:endParaRPr lang="en-US" sz="2400" b="1" dirty="0" smtClean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813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algn="ctr"/>
                      <a:endParaRPr lang="en-US" sz="2400" b="1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US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70C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Examine the electoral process and explain how it is implemented in the US.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baseline="0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70C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baseline="0" dirty="0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Bad Kitty for President-Explain campaign process and voting process.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kern="1200" baseline="0" dirty="0" smtClean="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105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Classwork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70C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The Electoral Process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Electoral College Review</a:t>
                      </a:r>
                      <a:endParaRPr lang="en-US" sz="2400" b="1" baseline="0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="1" baseline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activity 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page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9808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70C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Complete Electoral Process,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as necessary.  Test on elections on Wednesday.</a:t>
                      </a:r>
                      <a:endParaRPr lang="en-US" sz="2400" b="1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828800"/>
            <a:ext cx="838200" cy="71526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04775"/>
            <a:ext cx="1524000" cy="132969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228600"/>
            <a:ext cx="1234440" cy="1202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15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951402"/>
              </p:ext>
            </p:extLst>
          </p:nvPr>
        </p:nvGraphicFramePr>
        <p:xfrm>
          <a:off x="36443" y="29817"/>
          <a:ext cx="9107557" cy="7685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0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065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83375">
                <a:tc gridSpan="2"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sz="2400" b="1" dirty="0" smtClean="0">
                          <a:latin typeface="Comic Sans MS" panose="030F0702030302020204" pitchFamily="66" charset="0"/>
                        </a:rPr>
                        <a:t>Tuesday, April 16, 2019</a:t>
                      </a:r>
                    </a:p>
                    <a:p>
                      <a:pPr algn="ctr"/>
                      <a:r>
                        <a:rPr lang="en-US" sz="2400" b="1" baseline="0" dirty="0" smtClean="0">
                          <a:latin typeface="Comic Sans MS" panose="030F0702030302020204" pitchFamily="66" charset="0"/>
                        </a:rPr>
                        <a:t>5-You Decide!</a:t>
                      </a:r>
                    </a:p>
                    <a:p>
                      <a:pPr algn="ctr"/>
                      <a:endParaRPr lang="en-US" sz="24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2808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70C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Identify America’s current political parties, and illustrate their ideas about government.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998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70C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baseline="0" dirty="0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Bad Kitty for President-Explain campaign process and voting process.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kern="1200" baseline="0" dirty="0" smtClean="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2654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Classwork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70C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Party On! 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www.floridastudents.org</a:t>
                      </a:r>
                      <a:endParaRPr lang="en-US" sz="2400" b="1" baseline="0" dirty="0" smtClean="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Complete tutorial on SS.7.C.2.8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Identify similarities and differences in major political parties.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How do 3</a:t>
                      </a:r>
                      <a:r>
                        <a:rPr lang="en-US" sz="2400" b="1" baseline="30000" dirty="0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rd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parties impact an election</a:t>
                      </a: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7450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70C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Finish Electoral </a:t>
                      </a: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Process A-F. Due tomorrow</a:t>
                      </a: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5798" y="1828800"/>
            <a:ext cx="883997" cy="74987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228600"/>
            <a:ext cx="1234440" cy="120237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04775"/>
            <a:ext cx="1524000" cy="1329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94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6115313"/>
              </p:ext>
            </p:extLst>
          </p:nvPr>
        </p:nvGraphicFramePr>
        <p:xfrm>
          <a:off x="36443" y="29817"/>
          <a:ext cx="9107557" cy="66083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0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065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83375">
                <a:tc gridSpan="2"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sz="2400" b="1" dirty="0" smtClean="0">
                          <a:latin typeface="Comic Sans MS" panose="030F0702030302020204" pitchFamily="66" charset="0"/>
                        </a:rPr>
                        <a:t>Wednesday, April 17, 2019</a:t>
                      </a:r>
                    </a:p>
                    <a:p>
                      <a:pPr algn="ctr"/>
                      <a:r>
                        <a:rPr lang="en-US" sz="2400" b="1" baseline="0" dirty="0" smtClean="0">
                          <a:latin typeface="Comic Sans MS" panose="030F0702030302020204" pitchFamily="66" charset="0"/>
                        </a:rPr>
                        <a:t>5-You Decide!</a:t>
                      </a:r>
                    </a:p>
                    <a:p>
                      <a:pPr algn="ctr"/>
                      <a:endParaRPr lang="en-US" sz="24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2808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70C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How do I prepare for voting in an election?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998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70C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strike="sngStrike" kern="1200" baseline="0" dirty="0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bellwork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kern="1200" baseline="0" dirty="0" smtClean="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2654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Classwork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70C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Finish “Party On!”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Distribute workbooks and prepare for test on voting and </a:t>
                      </a:r>
                      <a:r>
                        <a:rPr lang="en-US" sz="2400" b="1" baseline="0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electoral process.</a:t>
                      </a:r>
                      <a:endParaRPr lang="en-US" sz="2400" b="1" baseline="0" dirty="0" smtClean="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7450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70C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Review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workbook </a:t>
                      </a:r>
                      <a:r>
                        <a:rPr lang="en-US" sz="2400" b="1" baseline="0" dirty="0" err="1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ch.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11 and study practice tests</a:t>
                      </a:r>
                      <a:endParaRPr lang="en-US" sz="2400" b="1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798" y="1828800"/>
            <a:ext cx="883997" cy="74987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228600"/>
            <a:ext cx="1234440" cy="120237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04775"/>
            <a:ext cx="1524000" cy="1329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60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685800"/>
            <a:ext cx="5110163" cy="5843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64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8626054"/>
              </p:ext>
            </p:extLst>
          </p:nvPr>
        </p:nvGraphicFramePr>
        <p:xfrm>
          <a:off x="36443" y="29817"/>
          <a:ext cx="9107557" cy="67428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0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065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83375">
                <a:tc gridSpan="2"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chemeClr val="lt1"/>
                          </a:solidFill>
                          <a:latin typeface="Comic Sans MS" panose="030F0702030302020204" pitchFamily="66" charset="0"/>
                        </a:rPr>
                        <a:t>Wednesday, April 17,</a:t>
                      </a:r>
                      <a:r>
                        <a:rPr lang="en-US" sz="2400" b="1" baseline="0" dirty="0" smtClean="0">
                          <a:solidFill>
                            <a:schemeClr val="lt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2400" b="1" dirty="0" smtClean="0">
                          <a:latin typeface="Comic Sans MS" panose="030F0702030302020204" pitchFamily="66" charset="0"/>
                        </a:rPr>
                        <a:t>2019</a:t>
                      </a:r>
                    </a:p>
                    <a:p>
                      <a:pPr algn="ctr"/>
                      <a:r>
                        <a:rPr lang="en-US" sz="2400" b="1" baseline="0" dirty="0" smtClean="0">
                          <a:latin typeface="Comic Sans MS" panose="030F0702030302020204" pitchFamily="66" charset="0"/>
                        </a:rPr>
                        <a:t>5-You Decide!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2808">
                <a:tc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US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70C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Examine the electoral process and evaluate candidates and the impact the media has on elections.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608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Work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70C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baseline="0" dirty="0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Bad Kitty for President-Explain campaign process and voting process.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0220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Classwork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70C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Voting and Elections Test</a:t>
                      </a: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7450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70C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Review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Progress monitoring report for quarter exams.  Get parent signature.</a:t>
                      </a:r>
                      <a:endParaRPr lang="en-US" sz="2400" b="1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0" y="1905000"/>
            <a:ext cx="808464" cy="6858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228600"/>
            <a:ext cx="1234440" cy="120237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04775"/>
            <a:ext cx="1524000" cy="1329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32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6483414"/>
              </p:ext>
            </p:extLst>
          </p:nvPr>
        </p:nvGraphicFramePr>
        <p:xfrm>
          <a:off x="29817" y="0"/>
          <a:ext cx="9114183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25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115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76121">
                <a:tc gridSpan="2"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sz="2400" b="1" dirty="0" smtClean="0">
                          <a:latin typeface="Comic Sans MS" panose="030F0702030302020204" pitchFamily="66" charset="0"/>
                        </a:rPr>
                        <a:t>Thursday, </a:t>
                      </a:r>
                      <a:r>
                        <a:rPr lang="en-US" sz="2400" b="1" dirty="0" smtClean="0">
                          <a:solidFill>
                            <a:schemeClr val="lt1"/>
                          </a:solidFill>
                          <a:latin typeface="Comic Sans MS" panose="030F0702030302020204" pitchFamily="66" charset="0"/>
                        </a:rPr>
                        <a:t>April 18,</a:t>
                      </a:r>
                      <a:r>
                        <a:rPr lang="en-US" sz="2400" b="1" baseline="0" dirty="0" smtClean="0">
                          <a:solidFill>
                            <a:schemeClr val="lt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2400" b="1" dirty="0" smtClean="0">
                          <a:latin typeface="Comic Sans MS" panose="030F0702030302020204" pitchFamily="66" charset="0"/>
                        </a:rPr>
                        <a:t>2019</a:t>
                      </a:r>
                    </a:p>
                    <a:p>
                      <a:pPr algn="ctr"/>
                      <a:r>
                        <a:rPr lang="en-US" sz="2400" b="1" baseline="0" dirty="0" smtClean="0">
                          <a:latin typeface="Comic Sans MS" panose="030F0702030302020204" pitchFamily="66" charset="0"/>
                        </a:rPr>
                        <a:t>6-It’s a Small World!</a:t>
                      </a:r>
                    </a:p>
                    <a:p>
                      <a:pPr algn="ctr"/>
                      <a:endParaRPr lang="en-US" sz="2400" b="1" dirty="0" smtClean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0153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70C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Differentiate concepts related to US domestic and foreign policy.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735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70C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baseline="0" dirty="0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CNN10 – make real world connections!</a:t>
                      </a:r>
                      <a:endParaRPr lang="en-US" sz="2400" b="1" kern="1200" baseline="0" dirty="0" smtClean="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kern="1200" baseline="0" dirty="0" smtClean="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1179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Classwork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70C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Test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on voting and the electoral process.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Review and grade electoral process.</a:t>
                      </a:r>
                      <a:endParaRPr lang="en-US" sz="2400" b="1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 marT="0" marB="0">
                    <a:solidFill>
                      <a:srgbClr val="002060">
                        <a:alpha val="51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4257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70C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Have</a:t>
                      </a:r>
                      <a:r>
                        <a:rPr lang="en-US" sz="2400" b="1" i="0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a stellar weekend!</a:t>
                      </a:r>
                      <a:endParaRPr lang="en-US" sz="2400" b="1" i="0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676400"/>
            <a:ext cx="892969" cy="762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6807" y="5024870"/>
            <a:ext cx="2847975" cy="181234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81800" y="152400"/>
            <a:ext cx="2182557" cy="118272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3974" y="246837"/>
            <a:ext cx="1237595" cy="1182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54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73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168873"/>
              </p:ext>
            </p:extLst>
          </p:nvPr>
        </p:nvGraphicFramePr>
        <p:xfrm>
          <a:off x="32982" y="-19334"/>
          <a:ext cx="9114183" cy="64342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25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115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91159">
                <a:tc gridSpan="2"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sz="2400" b="1" dirty="0" smtClean="0">
                          <a:latin typeface="Comic Sans MS" panose="030F0702030302020204" pitchFamily="66" charset="0"/>
                        </a:rPr>
                        <a:t>Friday, </a:t>
                      </a:r>
                      <a:r>
                        <a:rPr lang="en-US" sz="2400" b="1" dirty="0" smtClean="0">
                          <a:solidFill>
                            <a:schemeClr val="lt1"/>
                          </a:solidFill>
                          <a:latin typeface="Comic Sans MS" panose="030F0702030302020204" pitchFamily="66" charset="0"/>
                        </a:rPr>
                        <a:t>April 19</a:t>
                      </a:r>
                      <a:r>
                        <a:rPr lang="en-US" sz="2400" b="1" dirty="0" smtClean="0">
                          <a:latin typeface="Comic Sans MS" panose="030F0702030302020204" pitchFamily="66" charset="0"/>
                        </a:rPr>
                        <a:t>, 2019</a:t>
                      </a:r>
                      <a:endParaRPr lang="en-US" sz="2400" b="1" dirty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sz="2400" b="1" baseline="0" dirty="0" smtClean="0">
                          <a:latin typeface="Comic Sans MS" panose="030F0702030302020204" pitchFamily="66" charset="0"/>
                        </a:rPr>
                        <a:t>6-It’s a Small World!</a:t>
                      </a:r>
                    </a:p>
                    <a:p>
                      <a:pPr algn="ctr"/>
                      <a:endParaRPr lang="en-US" sz="24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189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LEQ</a:t>
                      </a:r>
                    </a:p>
                    <a:p>
                      <a:pPr algn="ctr"/>
                      <a:endParaRPr lang="en-US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70C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baseline="0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621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70C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baseline="0" dirty="0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CNN 10-Examine multiple perspectives on public and current issues.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2584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Classwork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70C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1" kern="1200" baseline="0" dirty="0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Good Friday—No School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858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70C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Have</a:t>
                      </a:r>
                      <a:r>
                        <a:rPr lang="en-US" sz="2400" b="1" i="0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a great weekend!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i="0" baseline="0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i="0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535" y="1981200"/>
            <a:ext cx="732183" cy="62479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29400" y="228600"/>
            <a:ext cx="2182557" cy="11827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9600" y="216725"/>
            <a:ext cx="1237595" cy="1182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96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14959</TotalTime>
  <Words>320</Words>
  <Application>Microsoft Office PowerPoint</Application>
  <PresentationFormat>On-screen Show (4:3)</PresentationFormat>
  <Paragraphs>75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Comic Sans MS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</vt:vector>
  </TitlesOfParts>
  <Company>Polk County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Tregler, Deborah L.</dc:creator>
  <cp:lastModifiedBy>Markham, Trevor</cp:lastModifiedBy>
  <cp:revision>581</cp:revision>
  <cp:lastPrinted>2018-11-02T19:01:42Z</cp:lastPrinted>
  <dcterms:created xsi:type="dcterms:W3CDTF">2015-09-04T13:16:09Z</dcterms:created>
  <dcterms:modified xsi:type="dcterms:W3CDTF">2019-04-18T15:03:21Z</dcterms:modified>
</cp:coreProperties>
</file>