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81" r:id="rId2"/>
    <p:sldId id="285" r:id="rId3"/>
    <p:sldId id="286" r:id="rId4"/>
    <p:sldId id="287" r:id="rId5"/>
    <p:sldId id="290" r:id="rId6"/>
  </p:sldIdLst>
  <p:sldSz cx="12192000" cy="6858000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kham, Trevor" initials="MT" lastIdx="2" clrIdx="0">
    <p:extLst>
      <p:ext uri="{19B8F6BF-5375-455C-9EA6-DF929625EA0E}">
        <p15:presenceInfo xmlns:p15="http://schemas.microsoft.com/office/powerpoint/2012/main" userId="S-1-5-21-220523388-1409082233-1801674531-68795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1788" autoAdjust="0"/>
  </p:normalViewPr>
  <p:slideViewPr>
    <p:cSldViewPr snapToGrid="0">
      <p:cViewPr varScale="1">
        <p:scale>
          <a:sx n="67" d="100"/>
          <a:sy n="67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59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738" y="0"/>
            <a:ext cx="3055937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BF1B65-CCC5-4C4F-A6C7-1E75174E0281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63638"/>
            <a:ext cx="5586413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4850" y="4479925"/>
            <a:ext cx="5643563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559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738" y="8842375"/>
            <a:ext cx="3055937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B67E55-71A1-4302-93F2-E21710D41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81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179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068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158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380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376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803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396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388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770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444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138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DFD14-22A4-43DF-BF50-2DEA386477AD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42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162308"/>
              </p:ext>
            </p:extLst>
          </p:nvPr>
        </p:nvGraphicFramePr>
        <p:xfrm>
          <a:off x="248194" y="1261698"/>
          <a:ext cx="11691257" cy="53534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4469">
                  <a:extLst>
                    <a:ext uri="{9D8B030D-6E8A-4147-A177-3AD203B41FA5}">
                      <a16:colId xmlns:a16="http://schemas.microsoft.com/office/drawing/2014/main" val="3259876658"/>
                    </a:ext>
                  </a:extLst>
                </a:gridCol>
                <a:gridCol w="8616788">
                  <a:extLst>
                    <a:ext uri="{9D8B030D-6E8A-4147-A177-3AD203B41FA5}">
                      <a16:colId xmlns:a16="http://schemas.microsoft.com/office/drawing/2014/main" val="3971444870"/>
                    </a:ext>
                  </a:extLst>
                </a:gridCol>
              </a:tblGrid>
              <a:tr h="1053313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TARGET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latin typeface="Comic Sans MS" panose="030F0702030302020204" pitchFamily="66" charset="0"/>
                        </a:rPr>
                        <a:t>Analyze</a:t>
                      </a:r>
                      <a:r>
                        <a:rPr lang="en-US" sz="2300" baseline="0" dirty="0" smtClean="0">
                          <a:latin typeface="Comic Sans MS" panose="030F0702030302020204" pitchFamily="66" charset="0"/>
                        </a:rPr>
                        <a:t> the causes, course and consequences</a:t>
                      </a:r>
                    </a:p>
                    <a:p>
                      <a:pPr algn="ctr"/>
                      <a:r>
                        <a:rPr lang="en-US" sz="2300" baseline="0" dirty="0" smtClean="0">
                          <a:latin typeface="Comic Sans MS" panose="030F0702030302020204" pitchFamily="66" charset="0"/>
                        </a:rPr>
                        <a:t>of the Civil War</a:t>
                      </a:r>
                      <a:endParaRPr lang="en-US" sz="2300" dirty="0" smtClean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575340"/>
                  </a:ext>
                </a:extLst>
              </a:tr>
              <a:tr h="1205744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BELLWORK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strike="noStrike" dirty="0" smtClean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</a:rPr>
                        <a:t>Have out </a:t>
                      </a:r>
                      <a:r>
                        <a:rPr lang="en-US" sz="2500" b="0" strike="noStrike" smtClean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</a:rPr>
                        <a:t>battle booklets</a:t>
                      </a:r>
                      <a:endParaRPr lang="en-US" sz="2500" b="0" strike="noStrike" dirty="0" smtClean="0"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334362"/>
                  </a:ext>
                </a:extLst>
              </a:tr>
              <a:tr h="1843038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CLASSWORK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2300" b="1" u="sng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Civil War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2300" b="0" u="none" baseline="0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2300" b="0" u="none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Battle Booklets—continue battles of the Civil War</a:t>
                      </a:r>
                    </a:p>
                  </a:txBody>
                  <a:tcPr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799979"/>
                  </a:ext>
                </a:extLst>
              </a:tr>
              <a:tr h="125132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HOMEWORK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None</a:t>
                      </a:r>
                      <a:endParaRPr lang="en-US" sz="2500" b="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62816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48193" y="142875"/>
            <a:ext cx="11691257" cy="914400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Monday, May 20</a:t>
            </a:r>
            <a:r>
              <a:rPr lang="en-US" sz="4000" b="1" baseline="300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th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, 2019</a:t>
            </a:r>
          </a:p>
        </p:txBody>
      </p:sp>
    </p:spTree>
    <p:extLst>
      <p:ext uri="{BB962C8B-B14F-4D97-AF65-F5344CB8AC3E}">
        <p14:creationId xmlns:p14="http://schemas.microsoft.com/office/powerpoint/2010/main" val="81683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7793736"/>
              </p:ext>
            </p:extLst>
          </p:nvPr>
        </p:nvGraphicFramePr>
        <p:xfrm>
          <a:off x="248194" y="1261698"/>
          <a:ext cx="11691257" cy="53114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4469">
                  <a:extLst>
                    <a:ext uri="{9D8B030D-6E8A-4147-A177-3AD203B41FA5}">
                      <a16:colId xmlns:a16="http://schemas.microsoft.com/office/drawing/2014/main" val="3259876658"/>
                    </a:ext>
                  </a:extLst>
                </a:gridCol>
                <a:gridCol w="8616788">
                  <a:extLst>
                    <a:ext uri="{9D8B030D-6E8A-4147-A177-3AD203B41FA5}">
                      <a16:colId xmlns:a16="http://schemas.microsoft.com/office/drawing/2014/main" val="3971444870"/>
                    </a:ext>
                  </a:extLst>
                </a:gridCol>
              </a:tblGrid>
              <a:tr h="107838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TARGET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latin typeface="Comic Sans MS" panose="030F0702030302020204" pitchFamily="66" charset="0"/>
                        </a:rPr>
                        <a:t>Analyze</a:t>
                      </a:r>
                      <a:r>
                        <a:rPr lang="en-US" sz="2300" baseline="0" dirty="0" smtClean="0">
                          <a:latin typeface="Comic Sans MS" panose="030F0702030302020204" pitchFamily="66" charset="0"/>
                        </a:rPr>
                        <a:t> the causes, course and consequences of</a:t>
                      </a:r>
                    </a:p>
                    <a:p>
                      <a:pPr algn="ctr"/>
                      <a:r>
                        <a:rPr lang="en-US" sz="2300" baseline="0" dirty="0" smtClean="0">
                          <a:latin typeface="Comic Sans MS" panose="030F0702030302020204" pitchFamily="66" charset="0"/>
                        </a:rPr>
                        <a:t>the Civil War</a:t>
                      </a:r>
                      <a:endParaRPr lang="en-US" sz="2300" dirty="0" smtClean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575340"/>
                  </a:ext>
                </a:extLst>
              </a:tr>
              <a:tr h="106511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BELLWORK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strike="noStrike" dirty="0" smtClean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</a:rPr>
                        <a:t>Which battle are you most interested in at this moment?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334362"/>
                  </a:ext>
                </a:extLst>
              </a:tr>
              <a:tr h="188690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CLASSWORK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300" b="1" u="sng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Civil War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2300" b="0" u="none" baseline="0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300" b="0" u="none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Battle Booklets—complete today in class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300" b="0" u="none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Chapter 17, Lesson 2 review questions (p.470)</a:t>
                      </a:r>
                      <a:endParaRPr lang="en-US" sz="2300" b="0" u="none" baseline="0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799979"/>
                  </a:ext>
                </a:extLst>
              </a:tr>
              <a:tr h="128110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HOMEWORK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None.</a:t>
                      </a:r>
                      <a:endParaRPr lang="en-US" sz="2500" b="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62816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48193" y="142875"/>
            <a:ext cx="11691257" cy="914400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Tuesday, May 21</a:t>
            </a:r>
            <a:r>
              <a:rPr lang="en-US" sz="4000" b="1" baseline="300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st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, 2019</a:t>
            </a:r>
          </a:p>
        </p:txBody>
      </p:sp>
      <p:sp>
        <p:nvSpPr>
          <p:cNvPr id="2" name="Rectangle 1"/>
          <p:cNvSpPr/>
          <p:nvPr/>
        </p:nvSpPr>
        <p:spPr>
          <a:xfrm>
            <a:off x="248193" y="142875"/>
            <a:ext cx="11691257" cy="91440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12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7673803"/>
              </p:ext>
            </p:extLst>
          </p:nvPr>
        </p:nvGraphicFramePr>
        <p:xfrm>
          <a:off x="248194" y="1261698"/>
          <a:ext cx="11691257" cy="53114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4469">
                  <a:extLst>
                    <a:ext uri="{9D8B030D-6E8A-4147-A177-3AD203B41FA5}">
                      <a16:colId xmlns:a16="http://schemas.microsoft.com/office/drawing/2014/main" val="3259876658"/>
                    </a:ext>
                  </a:extLst>
                </a:gridCol>
                <a:gridCol w="8616788">
                  <a:extLst>
                    <a:ext uri="{9D8B030D-6E8A-4147-A177-3AD203B41FA5}">
                      <a16:colId xmlns:a16="http://schemas.microsoft.com/office/drawing/2014/main" val="3971444870"/>
                    </a:ext>
                  </a:extLst>
                </a:gridCol>
              </a:tblGrid>
              <a:tr h="107838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TARGET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latin typeface="Comic Sans MS" panose="030F0702030302020204" pitchFamily="66" charset="0"/>
                        </a:rPr>
                        <a:t>Analyze</a:t>
                      </a:r>
                      <a:r>
                        <a:rPr lang="en-US" sz="2300" baseline="0" dirty="0" smtClean="0">
                          <a:latin typeface="Comic Sans MS" panose="030F0702030302020204" pitchFamily="66" charset="0"/>
                        </a:rPr>
                        <a:t> the causes, course and consequences of</a:t>
                      </a:r>
                    </a:p>
                    <a:p>
                      <a:pPr algn="ctr"/>
                      <a:r>
                        <a:rPr lang="en-US" sz="2300" baseline="0" dirty="0" smtClean="0">
                          <a:latin typeface="Comic Sans MS" panose="030F0702030302020204" pitchFamily="66" charset="0"/>
                        </a:rPr>
                        <a:t>the Civil War</a:t>
                      </a:r>
                      <a:endParaRPr lang="en-US" sz="2300" dirty="0" smtClean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575340"/>
                  </a:ext>
                </a:extLst>
              </a:tr>
              <a:tr h="106511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BELLWORK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strike="noStrike" dirty="0" smtClean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</a:rPr>
                        <a:t>Get directions from the</a:t>
                      </a:r>
                      <a:r>
                        <a:rPr lang="en-US" sz="2500" b="0" strike="noStrike" baseline="0" dirty="0" smtClean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</a:rPr>
                        <a:t> back shelf</a:t>
                      </a:r>
                      <a:endParaRPr lang="en-US" sz="2500" b="0" strike="noStrike" dirty="0" smtClean="0"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334362"/>
                  </a:ext>
                </a:extLst>
              </a:tr>
              <a:tr h="188690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CLASSWORK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2300" b="1" u="sng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Civil War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300" b="0" u="none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Chapter 16 quiz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300" b="0" u="none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Battle Radio broadcast</a:t>
                      </a:r>
                    </a:p>
                  </a:txBody>
                  <a:tcPr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799979"/>
                  </a:ext>
                </a:extLst>
              </a:tr>
              <a:tr h="128110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HOMEWORK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Disunion Timeline worksheet</a:t>
                      </a:r>
                      <a:r>
                        <a:rPr lang="en-US" sz="2500" b="0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due tomorrow! </a:t>
                      </a:r>
                      <a:endParaRPr lang="en-US" sz="2500" b="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62816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48193" y="142875"/>
            <a:ext cx="11691257" cy="914400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Wednesday, May 22</a:t>
            </a:r>
            <a:r>
              <a:rPr lang="en-US" sz="4000" b="1" baseline="300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nd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, 2019</a:t>
            </a:r>
          </a:p>
        </p:txBody>
      </p:sp>
      <p:sp>
        <p:nvSpPr>
          <p:cNvPr id="2" name="Rectangle 1"/>
          <p:cNvSpPr/>
          <p:nvPr/>
        </p:nvSpPr>
        <p:spPr>
          <a:xfrm>
            <a:off x="248193" y="142875"/>
            <a:ext cx="11691257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73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9843590"/>
              </p:ext>
            </p:extLst>
          </p:nvPr>
        </p:nvGraphicFramePr>
        <p:xfrm>
          <a:off x="248194" y="1261699"/>
          <a:ext cx="11691257" cy="52684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4469">
                  <a:extLst>
                    <a:ext uri="{9D8B030D-6E8A-4147-A177-3AD203B41FA5}">
                      <a16:colId xmlns:a16="http://schemas.microsoft.com/office/drawing/2014/main" val="3259876658"/>
                    </a:ext>
                  </a:extLst>
                </a:gridCol>
                <a:gridCol w="8616788">
                  <a:extLst>
                    <a:ext uri="{9D8B030D-6E8A-4147-A177-3AD203B41FA5}">
                      <a16:colId xmlns:a16="http://schemas.microsoft.com/office/drawing/2014/main" val="3971444870"/>
                    </a:ext>
                  </a:extLst>
                </a:gridCol>
              </a:tblGrid>
              <a:tr h="76313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TARGET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latin typeface="Comic Sans MS" panose="030F0702030302020204" pitchFamily="66" charset="0"/>
                        </a:rPr>
                        <a:t>Analyze</a:t>
                      </a:r>
                      <a:r>
                        <a:rPr lang="en-US" sz="2300" baseline="0" dirty="0" smtClean="0">
                          <a:latin typeface="Comic Sans MS" panose="030F0702030302020204" pitchFamily="66" charset="0"/>
                        </a:rPr>
                        <a:t> the causes, course and consequences of</a:t>
                      </a:r>
                    </a:p>
                    <a:p>
                      <a:pPr algn="ctr"/>
                      <a:r>
                        <a:rPr lang="en-US" sz="2300" baseline="0" dirty="0" smtClean="0">
                          <a:latin typeface="Comic Sans MS" panose="030F0702030302020204" pitchFamily="66" charset="0"/>
                        </a:rPr>
                        <a:t>the Civil War</a:t>
                      </a:r>
                      <a:endParaRPr lang="en-US" sz="2300" dirty="0" smtClean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575340"/>
                  </a:ext>
                </a:extLst>
              </a:tr>
              <a:tr h="821832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BELLWORK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strike="noStrike" dirty="0" smtClean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</a:rPr>
                        <a:t>Get back into radio broadcast groups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334362"/>
                  </a:ext>
                </a:extLst>
              </a:tr>
              <a:tr h="2788358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CLASSWORK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300" b="1" u="sng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Civil War</a:t>
                      </a:r>
                      <a:endParaRPr lang="en-US" sz="2300" b="0" u="none" baseline="0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2300" b="0" u="none" baseline="0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300" b="0" i="0" u="none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Continue working on Civil War battle broadcasts today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300" b="0" i="0" u="none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All scripts and roles need to be completed by the end of class today!</a:t>
                      </a:r>
                    </a:p>
                  </a:txBody>
                  <a:tcPr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799979"/>
                  </a:ext>
                </a:extLst>
              </a:tr>
              <a:tr h="865795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HOMEWORK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Finish writing broadcasts, if needed.</a:t>
                      </a:r>
                      <a:endParaRPr lang="en-US" sz="2500" b="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62816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48193" y="142875"/>
            <a:ext cx="11691257" cy="914400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Thursday, May 23</a:t>
            </a:r>
            <a:r>
              <a:rPr lang="en-US" sz="4000" b="1" baseline="300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rd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, 2019</a:t>
            </a:r>
          </a:p>
        </p:txBody>
      </p:sp>
      <p:sp>
        <p:nvSpPr>
          <p:cNvPr id="2" name="Rectangle 1"/>
          <p:cNvSpPr/>
          <p:nvPr/>
        </p:nvSpPr>
        <p:spPr>
          <a:xfrm>
            <a:off x="248193" y="142875"/>
            <a:ext cx="11691257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58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084286"/>
              </p:ext>
            </p:extLst>
          </p:nvPr>
        </p:nvGraphicFramePr>
        <p:xfrm>
          <a:off x="248194" y="1261699"/>
          <a:ext cx="11691257" cy="52248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4469">
                  <a:extLst>
                    <a:ext uri="{9D8B030D-6E8A-4147-A177-3AD203B41FA5}">
                      <a16:colId xmlns:a16="http://schemas.microsoft.com/office/drawing/2014/main" val="3259876658"/>
                    </a:ext>
                  </a:extLst>
                </a:gridCol>
                <a:gridCol w="8616788">
                  <a:extLst>
                    <a:ext uri="{9D8B030D-6E8A-4147-A177-3AD203B41FA5}">
                      <a16:colId xmlns:a16="http://schemas.microsoft.com/office/drawing/2014/main" val="3971444870"/>
                    </a:ext>
                  </a:extLst>
                </a:gridCol>
              </a:tblGrid>
              <a:tr h="816568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TARGET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latin typeface="Comic Sans MS" panose="030F0702030302020204" pitchFamily="66" charset="0"/>
                        </a:rPr>
                        <a:t>Analyze</a:t>
                      </a:r>
                      <a:r>
                        <a:rPr lang="en-US" sz="2300" baseline="0" dirty="0" smtClean="0">
                          <a:latin typeface="Comic Sans MS" panose="030F0702030302020204" pitchFamily="66" charset="0"/>
                        </a:rPr>
                        <a:t> the causes, course and consequences of</a:t>
                      </a:r>
                    </a:p>
                    <a:p>
                      <a:pPr algn="ctr"/>
                      <a:r>
                        <a:rPr lang="en-US" sz="2300" baseline="0" dirty="0" smtClean="0">
                          <a:latin typeface="Comic Sans MS" panose="030F0702030302020204" pitchFamily="66" charset="0"/>
                        </a:rPr>
                        <a:t>the Civil War</a:t>
                      </a:r>
                      <a:endParaRPr lang="en-US" sz="2300" dirty="0" smtClean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575340"/>
                  </a:ext>
                </a:extLst>
              </a:tr>
              <a:tr h="1087277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BELLWORK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500" b="0" strike="noStrike" dirty="0" smtClean="0"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334362"/>
                  </a:ext>
                </a:extLst>
              </a:tr>
              <a:tr h="2478712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CLASSWORK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300" b="1" u="sng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Civil War</a:t>
                      </a:r>
                      <a:endParaRPr lang="en-US" sz="2300" b="0" u="none" baseline="0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2300" b="0" u="none" baseline="0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300" b="0" u="none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Present radio broadcasts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2300" b="0" u="none" baseline="0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300" b="0" u="none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Mr. Markham’s Farewell Address….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2300" b="1" u="sng" baseline="0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799979"/>
                  </a:ext>
                </a:extLst>
              </a:tr>
              <a:tr h="842269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HOMEWORK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None</a:t>
                      </a:r>
                      <a:endParaRPr lang="en-US" sz="2500" b="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62816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48193" y="142875"/>
            <a:ext cx="11691257" cy="914400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Friday, May 24</a:t>
            </a:r>
            <a:r>
              <a:rPr lang="en-US" sz="4000" b="1" baseline="300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th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, 2019</a:t>
            </a:r>
          </a:p>
        </p:txBody>
      </p:sp>
      <p:sp>
        <p:nvSpPr>
          <p:cNvPr id="2" name="Rectangle 1"/>
          <p:cNvSpPr/>
          <p:nvPr/>
        </p:nvSpPr>
        <p:spPr>
          <a:xfrm>
            <a:off x="248193" y="142875"/>
            <a:ext cx="11691257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38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31330</TotalTime>
  <Words>219</Words>
  <Application>Microsoft Office PowerPoint</Application>
  <PresentationFormat>Widescreen</PresentationFormat>
  <Paragraphs>63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Britannic Bold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PCSB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Markham, Trevor</dc:creator>
  <cp:lastModifiedBy>Markham, Trevor</cp:lastModifiedBy>
  <cp:revision>660</cp:revision>
  <cp:lastPrinted>2019-01-25T14:49:32Z</cp:lastPrinted>
  <dcterms:created xsi:type="dcterms:W3CDTF">2018-10-18T20:07:34Z</dcterms:created>
  <dcterms:modified xsi:type="dcterms:W3CDTF">2019-05-21T12:24:40Z</dcterms:modified>
</cp:coreProperties>
</file>