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81" r:id="rId2"/>
    <p:sldId id="282" r:id="rId3"/>
    <p:sldId id="285" r:id="rId4"/>
    <p:sldId id="286" r:id="rId5"/>
    <p:sldId id="287" r:id="rId6"/>
    <p:sldId id="288" r:id="rId7"/>
  </p:sldIdLst>
  <p:sldSz cx="12192000" cy="6858000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kham, Trevor" initials="MT" lastIdx="2" clrIdx="0">
    <p:extLst>
      <p:ext uri="{19B8F6BF-5375-455C-9EA6-DF929625EA0E}">
        <p15:presenceInfo xmlns:p15="http://schemas.microsoft.com/office/powerpoint/2012/main" userId="S-1-5-21-220523388-1409082233-1801674531-68795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1788" autoAdjust="0"/>
  </p:normalViewPr>
  <p:slideViewPr>
    <p:cSldViewPr snapToGrid="0">
      <p:cViewPr varScale="1">
        <p:scale>
          <a:sx n="67" d="100"/>
          <a:sy n="67" d="100"/>
        </p:scale>
        <p:origin x="8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59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738" y="0"/>
            <a:ext cx="3055937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BF1B65-CCC5-4C4F-A6C7-1E75174E0281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163638"/>
            <a:ext cx="5586413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4850" y="4479925"/>
            <a:ext cx="5643563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559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738" y="8842375"/>
            <a:ext cx="3055937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B67E55-71A1-4302-93F2-E21710D41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81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179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068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158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380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376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803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396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388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770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444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138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DFD14-22A4-43DF-BF50-2DEA386477AD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42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7256086"/>
              </p:ext>
            </p:extLst>
          </p:nvPr>
        </p:nvGraphicFramePr>
        <p:xfrm>
          <a:off x="248194" y="1261698"/>
          <a:ext cx="11691257" cy="53114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4469">
                  <a:extLst>
                    <a:ext uri="{9D8B030D-6E8A-4147-A177-3AD203B41FA5}">
                      <a16:colId xmlns:a16="http://schemas.microsoft.com/office/drawing/2014/main" val="3259876658"/>
                    </a:ext>
                  </a:extLst>
                </a:gridCol>
                <a:gridCol w="8616788">
                  <a:extLst>
                    <a:ext uri="{9D8B030D-6E8A-4147-A177-3AD203B41FA5}">
                      <a16:colId xmlns:a16="http://schemas.microsoft.com/office/drawing/2014/main" val="3971444870"/>
                    </a:ext>
                  </a:extLst>
                </a:gridCol>
              </a:tblGrid>
              <a:tr h="107838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TARGET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>
                          <a:latin typeface="Comic Sans MS" panose="030F0702030302020204" pitchFamily="66" charset="0"/>
                        </a:rPr>
                        <a:t>Analyze</a:t>
                      </a:r>
                      <a:r>
                        <a:rPr lang="en-US" sz="2300" baseline="0" dirty="0" smtClean="0">
                          <a:latin typeface="Comic Sans MS" panose="030F0702030302020204" pitchFamily="66" charset="0"/>
                        </a:rPr>
                        <a:t> the causes, course and consequences of social reform movements in in 19</a:t>
                      </a:r>
                      <a:r>
                        <a:rPr lang="en-US" sz="2300" baseline="30000" dirty="0" smtClean="0">
                          <a:latin typeface="Comic Sans MS" panose="030F0702030302020204" pitchFamily="66" charset="0"/>
                        </a:rPr>
                        <a:t>th</a:t>
                      </a:r>
                      <a:r>
                        <a:rPr lang="en-US" sz="2300" baseline="0" dirty="0" smtClean="0">
                          <a:latin typeface="Comic Sans MS" panose="030F0702030302020204" pitchFamily="66" charset="0"/>
                        </a:rPr>
                        <a:t> century.</a:t>
                      </a:r>
                      <a:endParaRPr lang="en-US" sz="2300" dirty="0" smtClean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575340"/>
                  </a:ext>
                </a:extLst>
              </a:tr>
              <a:tr h="106511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BELLWORK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strike="noStrike" dirty="0" smtClean="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</a:rPr>
                        <a:t>Get reform</a:t>
                      </a:r>
                      <a:r>
                        <a:rPr lang="en-US" sz="2500" b="0" strike="noStrike" baseline="0" dirty="0" smtClean="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</a:rPr>
                        <a:t> quiz from </a:t>
                      </a:r>
                      <a:r>
                        <a:rPr lang="en-US" sz="2500" b="0" strike="noStrike" baseline="0" smtClean="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</a:rPr>
                        <a:t>turn-in tray</a:t>
                      </a:r>
                      <a:endParaRPr lang="en-US" sz="2500" b="0" strike="noStrike" dirty="0" smtClean="0">
                        <a:solidFill>
                          <a:schemeClr val="bg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8334362"/>
                  </a:ext>
                </a:extLst>
              </a:tr>
              <a:tr h="188690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CLASSWORK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2300" b="1" u="sng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Towards Civil War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300" b="0" u="none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Review reform movements quiz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300" b="0" u="none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Review reading essentials 16.1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300" b="0" u="none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Compare slavery in the North and South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300" b="0" u="none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Activity page and chart</a:t>
                      </a:r>
                    </a:p>
                  </a:txBody>
                  <a:tcPr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2799979"/>
                  </a:ext>
                </a:extLst>
              </a:tr>
              <a:tr h="128110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HOMEWORK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None</a:t>
                      </a:r>
                      <a:endParaRPr lang="en-US" sz="2500" b="0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9628167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48193" y="142875"/>
            <a:ext cx="11691257" cy="914400"/>
          </a:xfrm>
          <a:prstGeom prst="rect">
            <a:avLst/>
          </a:prstGeom>
          <a:solidFill>
            <a:schemeClr val="bg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Monday, May 6</a:t>
            </a:r>
            <a:r>
              <a:rPr lang="en-US" sz="4000" b="1" baseline="3000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th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, 2019</a:t>
            </a:r>
          </a:p>
        </p:txBody>
      </p:sp>
    </p:spTree>
    <p:extLst>
      <p:ext uri="{BB962C8B-B14F-4D97-AF65-F5344CB8AC3E}">
        <p14:creationId xmlns:p14="http://schemas.microsoft.com/office/powerpoint/2010/main" val="81683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3847831"/>
              </p:ext>
            </p:extLst>
          </p:nvPr>
        </p:nvGraphicFramePr>
        <p:xfrm>
          <a:off x="248194" y="1261698"/>
          <a:ext cx="11691257" cy="53114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4469">
                  <a:extLst>
                    <a:ext uri="{9D8B030D-6E8A-4147-A177-3AD203B41FA5}">
                      <a16:colId xmlns:a16="http://schemas.microsoft.com/office/drawing/2014/main" val="3259876658"/>
                    </a:ext>
                  </a:extLst>
                </a:gridCol>
                <a:gridCol w="8616788">
                  <a:extLst>
                    <a:ext uri="{9D8B030D-6E8A-4147-A177-3AD203B41FA5}">
                      <a16:colId xmlns:a16="http://schemas.microsoft.com/office/drawing/2014/main" val="3971444870"/>
                    </a:ext>
                  </a:extLst>
                </a:gridCol>
              </a:tblGrid>
              <a:tr h="107838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TARGET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>
                          <a:latin typeface="Comic Sans MS" panose="030F0702030302020204" pitchFamily="66" charset="0"/>
                        </a:rPr>
                        <a:t>Analyze</a:t>
                      </a:r>
                      <a:r>
                        <a:rPr lang="en-US" sz="2300" baseline="0" dirty="0" smtClean="0">
                          <a:latin typeface="Comic Sans MS" panose="030F0702030302020204" pitchFamily="66" charset="0"/>
                        </a:rPr>
                        <a:t> the causes, course and consequences of social reform movements in in 19</a:t>
                      </a:r>
                      <a:r>
                        <a:rPr lang="en-US" sz="2300" baseline="30000" dirty="0" smtClean="0">
                          <a:latin typeface="Comic Sans MS" panose="030F0702030302020204" pitchFamily="66" charset="0"/>
                        </a:rPr>
                        <a:t>th</a:t>
                      </a:r>
                      <a:r>
                        <a:rPr lang="en-US" sz="2300" baseline="0" dirty="0" smtClean="0">
                          <a:latin typeface="Comic Sans MS" panose="030F0702030302020204" pitchFamily="66" charset="0"/>
                        </a:rPr>
                        <a:t> century.</a:t>
                      </a:r>
                      <a:endParaRPr lang="en-US" sz="2300" dirty="0" smtClean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575340"/>
                  </a:ext>
                </a:extLst>
              </a:tr>
              <a:tr h="106511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BELLWORK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strike="noStrike" dirty="0" smtClean="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</a:rPr>
                        <a:t>Have</a:t>
                      </a:r>
                      <a:r>
                        <a:rPr lang="en-US" sz="2500" b="0" strike="noStrike" baseline="0" dirty="0" smtClean="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</a:rPr>
                        <a:t> out a piece of paper and number it 1 - 15 </a:t>
                      </a:r>
                      <a:endParaRPr lang="en-US" sz="2500" b="0" strike="noStrike" dirty="0" smtClean="0">
                        <a:solidFill>
                          <a:schemeClr val="bg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8334362"/>
                  </a:ext>
                </a:extLst>
              </a:tr>
              <a:tr h="188690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CLASSWORK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2300" b="1" u="sng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Toward Civil War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300" b="0" u="none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Reform Movements Quiz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300" b="0" u="none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Reading Essentials </a:t>
                      </a:r>
                    </a:p>
                  </a:txBody>
                  <a:tcPr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2799979"/>
                  </a:ext>
                </a:extLst>
              </a:tr>
              <a:tr h="128110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HOMEWORK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None</a:t>
                      </a:r>
                      <a:endParaRPr lang="en-US" sz="2500" b="0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9628167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48193" y="142875"/>
            <a:ext cx="11691257" cy="914400"/>
          </a:xfrm>
          <a:prstGeom prst="rect">
            <a:avLst/>
          </a:prstGeom>
          <a:solidFill>
            <a:schemeClr val="bg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Tuesday, May 7</a:t>
            </a:r>
            <a:r>
              <a:rPr lang="en-US" sz="4000" b="1" baseline="3000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th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, 2019</a:t>
            </a:r>
          </a:p>
        </p:txBody>
      </p:sp>
    </p:spTree>
    <p:extLst>
      <p:ext uri="{BB962C8B-B14F-4D97-AF65-F5344CB8AC3E}">
        <p14:creationId xmlns:p14="http://schemas.microsoft.com/office/powerpoint/2010/main" val="394046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5367102"/>
              </p:ext>
            </p:extLst>
          </p:nvPr>
        </p:nvGraphicFramePr>
        <p:xfrm>
          <a:off x="248194" y="1261698"/>
          <a:ext cx="11691257" cy="53114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4469">
                  <a:extLst>
                    <a:ext uri="{9D8B030D-6E8A-4147-A177-3AD203B41FA5}">
                      <a16:colId xmlns:a16="http://schemas.microsoft.com/office/drawing/2014/main" val="3259876658"/>
                    </a:ext>
                  </a:extLst>
                </a:gridCol>
                <a:gridCol w="8616788">
                  <a:extLst>
                    <a:ext uri="{9D8B030D-6E8A-4147-A177-3AD203B41FA5}">
                      <a16:colId xmlns:a16="http://schemas.microsoft.com/office/drawing/2014/main" val="3971444870"/>
                    </a:ext>
                  </a:extLst>
                </a:gridCol>
              </a:tblGrid>
              <a:tr h="107838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TARGET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>
                          <a:latin typeface="Comic Sans MS" panose="030F0702030302020204" pitchFamily="66" charset="0"/>
                        </a:rPr>
                        <a:t>Analyze</a:t>
                      </a:r>
                      <a:r>
                        <a:rPr lang="en-US" sz="2300" baseline="0" dirty="0" smtClean="0">
                          <a:latin typeface="Comic Sans MS" panose="030F0702030302020204" pitchFamily="66" charset="0"/>
                        </a:rPr>
                        <a:t> the causes, course and consequences of social reform movements in in 19</a:t>
                      </a:r>
                      <a:r>
                        <a:rPr lang="en-US" sz="2300" baseline="30000" dirty="0" smtClean="0">
                          <a:latin typeface="Comic Sans MS" panose="030F0702030302020204" pitchFamily="66" charset="0"/>
                        </a:rPr>
                        <a:t>th</a:t>
                      </a:r>
                      <a:r>
                        <a:rPr lang="en-US" sz="2300" baseline="0" dirty="0" smtClean="0">
                          <a:latin typeface="Comic Sans MS" panose="030F0702030302020204" pitchFamily="66" charset="0"/>
                        </a:rPr>
                        <a:t> century.</a:t>
                      </a:r>
                      <a:endParaRPr lang="en-US" sz="2300" dirty="0" smtClean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575340"/>
                  </a:ext>
                </a:extLst>
              </a:tr>
              <a:tr h="106511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BELLWORK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strike="noStrike" dirty="0" smtClean="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</a:rPr>
                        <a:t>Continue working on your current movement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8334362"/>
                  </a:ext>
                </a:extLst>
              </a:tr>
              <a:tr h="188690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CLASSWORK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2300" b="1" u="sng" baseline="0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300" b="1" u="sng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6</a:t>
                      </a:r>
                      <a:r>
                        <a:rPr lang="en-US" sz="2300" b="1" u="sng" baseline="3000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th</a:t>
                      </a:r>
                      <a:r>
                        <a:rPr lang="en-US" sz="2300" b="1" u="sng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Grade FSA Testing</a:t>
                      </a:r>
                      <a:endParaRPr lang="en-US" sz="2300" b="0" u="none" baseline="0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sz="2300" b="1" u="sng" baseline="0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2300" b="0" u="none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Video – Brother Future</a:t>
                      </a:r>
                    </a:p>
                  </a:txBody>
                  <a:tcPr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2799979"/>
                  </a:ext>
                </a:extLst>
              </a:tr>
              <a:tr h="128110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HOMEWORK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None</a:t>
                      </a:r>
                      <a:endParaRPr lang="en-US" sz="2500" b="0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9628167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48193" y="142875"/>
            <a:ext cx="11691257" cy="914400"/>
          </a:xfrm>
          <a:prstGeom prst="rect">
            <a:avLst/>
          </a:prstGeom>
          <a:solidFill>
            <a:schemeClr val="bg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Wednesday, May 8</a:t>
            </a:r>
            <a:r>
              <a:rPr lang="en-US" sz="4000" b="1" baseline="3000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th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, 2019</a:t>
            </a:r>
          </a:p>
        </p:txBody>
      </p:sp>
      <p:sp>
        <p:nvSpPr>
          <p:cNvPr id="2" name="Rectangle 1"/>
          <p:cNvSpPr/>
          <p:nvPr/>
        </p:nvSpPr>
        <p:spPr>
          <a:xfrm>
            <a:off x="248193" y="142875"/>
            <a:ext cx="11691257" cy="914400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12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6333654"/>
              </p:ext>
            </p:extLst>
          </p:nvPr>
        </p:nvGraphicFramePr>
        <p:xfrm>
          <a:off x="248194" y="1261698"/>
          <a:ext cx="11691257" cy="53114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4469">
                  <a:extLst>
                    <a:ext uri="{9D8B030D-6E8A-4147-A177-3AD203B41FA5}">
                      <a16:colId xmlns:a16="http://schemas.microsoft.com/office/drawing/2014/main" val="3259876658"/>
                    </a:ext>
                  </a:extLst>
                </a:gridCol>
                <a:gridCol w="8616788">
                  <a:extLst>
                    <a:ext uri="{9D8B030D-6E8A-4147-A177-3AD203B41FA5}">
                      <a16:colId xmlns:a16="http://schemas.microsoft.com/office/drawing/2014/main" val="3971444870"/>
                    </a:ext>
                  </a:extLst>
                </a:gridCol>
              </a:tblGrid>
              <a:tr h="107838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TARGET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>
                          <a:latin typeface="Comic Sans MS" panose="030F0702030302020204" pitchFamily="66" charset="0"/>
                        </a:rPr>
                        <a:t>Analyze</a:t>
                      </a:r>
                      <a:r>
                        <a:rPr lang="en-US" sz="2300" baseline="0" dirty="0" smtClean="0">
                          <a:latin typeface="Comic Sans MS" panose="030F0702030302020204" pitchFamily="66" charset="0"/>
                        </a:rPr>
                        <a:t> the causes, course and consequences of</a:t>
                      </a:r>
                    </a:p>
                    <a:p>
                      <a:pPr algn="ctr"/>
                      <a:r>
                        <a:rPr lang="en-US" sz="2300" baseline="0" dirty="0" smtClean="0">
                          <a:latin typeface="Comic Sans MS" panose="030F0702030302020204" pitchFamily="66" charset="0"/>
                        </a:rPr>
                        <a:t>the civil war</a:t>
                      </a:r>
                      <a:endParaRPr lang="en-US" sz="2300" dirty="0" smtClean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575340"/>
                  </a:ext>
                </a:extLst>
              </a:tr>
              <a:tr h="106511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BELLWORK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strike="noStrike" dirty="0" smtClean="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</a:rPr>
                        <a:t>Quietly take your seat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8334362"/>
                  </a:ext>
                </a:extLst>
              </a:tr>
              <a:tr h="188690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CLASSWORK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sz="2300" b="1" u="sng" baseline="0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2300" b="1" u="sng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6</a:t>
                      </a:r>
                      <a:r>
                        <a:rPr lang="en-US" sz="2300" b="1" u="sng" baseline="3000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th</a:t>
                      </a:r>
                      <a:r>
                        <a:rPr lang="en-US" sz="2300" b="1" u="sng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Grade FSA Testing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sz="2300" b="1" u="sng" baseline="0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2300" b="0" u="none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Video – Brother Future</a:t>
                      </a:r>
                    </a:p>
                  </a:txBody>
                  <a:tcPr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2799979"/>
                  </a:ext>
                </a:extLst>
              </a:tr>
              <a:tr h="128110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HOMEWORK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None</a:t>
                      </a:r>
                      <a:endParaRPr lang="en-US" sz="2500" b="0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9628167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48193" y="142875"/>
            <a:ext cx="11691257" cy="914400"/>
          </a:xfrm>
          <a:prstGeom prst="rect">
            <a:avLst/>
          </a:prstGeom>
          <a:solidFill>
            <a:schemeClr val="bg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Thursday, May 9</a:t>
            </a:r>
            <a:r>
              <a:rPr lang="en-US" sz="4000" b="1" baseline="3000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th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, 2019</a:t>
            </a:r>
          </a:p>
        </p:txBody>
      </p:sp>
      <p:sp>
        <p:nvSpPr>
          <p:cNvPr id="2" name="Rectangle 1"/>
          <p:cNvSpPr/>
          <p:nvPr/>
        </p:nvSpPr>
        <p:spPr>
          <a:xfrm>
            <a:off x="248193" y="142875"/>
            <a:ext cx="11691257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73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8588256"/>
              </p:ext>
            </p:extLst>
          </p:nvPr>
        </p:nvGraphicFramePr>
        <p:xfrm>
          <a:off x="248194" y="1261699"/>
          <a:ext cx="11691257" cy="538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4469">
                  <a:extLst>
                    <a:ext uri="{9D8B030D-6E8A-4147-A177-3AD203B41FA5}">
                      <a16:colId xmlns:a16="http://schemas.microsoft.com/office/drawing/2014/main" val="3259876658"/>
                    </a:ext>
                  </a:extLst>
                </a:gridCol>
                <a:gridCol w="8616788">
                  <a:extLst>
                    <a:ext uri="{9D8B030D-6E8A-4147-A177-3AD203B41FA5}">
                      <a16:colId xmlns:a16="http://schemas.microsoft.com/office/drawing/2014/main" val="3971444870"/>
                    </a:ext>
                  </a:extLst>
                </a:gridCol>
              </a:tblGrid>
              <a:tr h="847003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TARGET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>
                          <a:latin typeface="Comic Sans MS" panose="030F0702030302020204" pitchFamily="66" charset="0"/>
                        </a:rPr>
                        <a:t>Analyze</a:t>
                      </a:r>
                      <a:r>
                        <a:rPr lang="en-US" sz="2300" baseline="0" dirty="0" smtClean="0">
                          <a:latin typeface="Comic Sans MS" panose="030F0702030302020204" pitchFamily="66" charset="0"/>
                        </a:rPr>
                        <a:t> the causes, course and consequences of</a:t>
                      </a:r>
                    </a:p>
                    <a:p>
                      <a:pPr algn="ctr"/>
                      <a:r>
                        <a:rPr lang="en-US" sz="2300" baseline="0" dirty="0" smtClean="0">
                          <a:latin typeface="Comic Sans MS" panose="030F0702030302020204" pitchFamily="66" charset="0"/>
                        </a:rPr>
                        <a:t>the Civil War</a:t>
                      </a:r>
                      <a:endParaRPr lang="en-US" sz="2300" dirty="0" smtClean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575340"/>
                  </a:ext>
                </a:extLst>
              </a:tr>
              <a:tr h="83658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BELLWORK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strike="noStrike" dirty="0" smtClean="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</a:rPr>
                        <a:t>What shocked</a:t>
                      </a:r>
                      <a:r>
                        <a:rPr lang="en-US" sz="2500" b="0" strike="noStrike" baseline="0" dirty="0" smtClean="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</a:rPr>
                        <a:t> you most about what you saw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strike="noStrike" baseline="0" dirty="0" smtClean="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</a:rPr>
                        <a:t>in Brother Future? (periods 7-8 ONLY)</a:t>
                      </a:r>
                      <a:endParaRPr lang="en-US" sz="2500" b="0" strike="noStrike" dirty="0" smtClean="0">
                        <a:solidFill>
                          <a:schemeClr val="bg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8334362"/>
                  </a:ext>
                </a:extLst>
              </a:tr>
              <a:tr h="267789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CLASSWORK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300" b="1" u="sng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Toward Civil War</a:t>
                      </a:r>
                      <a:endParaRPr lang="en-US" sz="2300" b="0" u="none" baseline="0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2300" b="0" u="none" baseline="0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300" b="0" u="none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CNN10!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300" b="0" u="none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Finish reform movements quiz, if needed.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300" b="0" u="none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Complete and review reading essentials on causes of the Civil War by end of class – due Monday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sz="2300" b="1" u="sng" baseline="0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2799979"/>
                  </a:ext>
                </a:extLst>
              </a:tr>
              <a:tr h="1006226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HOMEWORK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Key</a:t>
                      </a:r>
                      <a:r>
                        <a:rPr lang="en-US" sz="2500" b="0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terms and reading essentials due Monday</a:t>
                      </a:r>
                      <a:endParaRPr lang="en-US" sz="2500" b="0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9628167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48193" y="142875"/>
            <a:ext cx="11691257" cy="914400"/>
          </a:xfrm>
          <a:prstGeom prst="rect">
            <a:avLst/>
          </a:prstGeom>
          <a:solidFill>
            <a:schemeClr val="bg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Friday, May 10</a:t>
            </a:r>
            <a:r>
              <a:rPr lang="en-US" sz="4000" b="1" baseline="3000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th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, 2019</a:t>
            </a:r>
          </a:p>
        </p:txBody>
      </p:sp>
      <p:sp>
        <p:nvSpPr>
          <p:cNvPr id="2" name="Rectangle 1"/>
          <p:cNvSpPr/>
          <p:nvPr/>
        </p:nvSpPr>
        <p:spPr>
          <a:xfrm>
            <a:off x="248193" y="142875"/>
            <a:ext cx="11691257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583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251978"/>
              </p:ext>
            </p:extLst>
          </p:nvPr>
        </p:nvGraphicFramePr>
        <p:xfrm>
          <a:off x="248194" y="1261698"/>
          <a:ext cx="11691257" cy="53656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4469">
                  <a:extLst>
                    <a:ext uri="{9D8B030D-6E8A-4147-A177-3AD203B41FA5}">
                      <a16:colId xmlns:a16="http://schemas.microsoft.com/office/drawing/2014/main" val="3259876658"/>
                    </a:ext>
                  </a:extLst>
                </a:gridCol>
                <a:gridCol w="8616788">
                  <a:extLst>
                    <a:ext uri="{9D8B030D-6E8A-4147-A177-3AD203B41FA5}">
                      <a16:colId xmlns:a16="http://schemas.microsoft.com/office/drawing/2014/main" val="3971444870"/>
                    </a:ext>
                  </a:extLst>
                </a:gridCol>
              </a:tblGrid>
              <a:tr h="1138602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TARGET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>
                          <a:latin typeface="Comic Sans MS" panose="030F0702030302020204" pitchFamily="66" charset="0"/>
                        </a:rPr>
                        <a:t>Analyze</a:t>
                      </a:r>
                      <a:r>
                        <a:rPr lang="en-US" sz="2300" baseline="0" dirty="0" smtClean="0">
                          <a:latin typeface="Comic Sans MS" panose="030F0702030302020204" pitchFamily="66" charset="0"/>
                        </a:rPr>
                        <a:t> the causes, course and consequences of</a:t>
                      </a:r>
                    </a:p>
                    <a:p>
                      <a:pPr algn="ctr"/>
                      <a:r>
                        <a:rPr lang="en-US" sz="2300" baseline="0" dirty="0" smtClean="0">
                          <a:latin typeface="Comic Sans MS" panose="030F0702030302020204" pitchFamily="66" charset="0"/>
                        </a:rPr>
                        <a:t>the Civil War</a:t>
                      </a:r>
                      <a:endParaRPr lang="en-US" sz="2300" dirty="0" smtClean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575340"/>
                  </a:ext>
                </a:extLst>
              </a:tr>
              <a:tr h="100921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BELLWORK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strike="noStrike" dirty="0" smtClean="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</a:rPr>
                        <a:t>Get slavery packet from A.T.M.</a:t>
                      </a:r>
                      <a:endParaRPr lang="en-US" sz="2500" b="0" strike="noStrike" dirty="0" smtClean="0">
                        <a:solidFill>
                          <a:schemeClr val="bg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8334362"/>
                  </a:ext>
                </a:extLst>
              </a:tr>
              <a:tr h="2262627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CLASSWORK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300" b="1" u="sng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Toward Civil War</a:t>
                      </a:r>
                      <a:endParaRPr lang="en-US" sz="2300" b="0" u="none" baseline="0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300" b="0" u="none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Complete sub work from Monday</a:t>
                      </a:r>
                    </a:p>
                    <a:p>
                      <a:pPr marL="800100" marR="0" lvl="1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300" b="0" u="none" baseline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(Slavery </a:t>
                      </a:r>
                      <a:r>
                        <a:rPr lang="en-US" sz="2300" b="0" u="none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Packet, free slave states map</a:t>
                      </a:r>
                      <a:r>
                        <a:rPr lang="en-US" sz="2300" b="0" u="none" baseline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, crossword)</a:t>
                      </a:r>
                      <a:endParaRPr lang="en-US" sz="2300" b="0" u="none" baseline="0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300" b="0" u="none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Read </a:t>
                      </a:r>
                      <a:r>
                        <a:rPr lang="en-US" sz="2300" b="0" u="none" baseline="0" dirty="0" err="1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ch.</a:t>
                      </a:r>
                      <a:r>
                        <a:rPr lang="en-US" sz="2300" b="0" u="none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16, lesson 2 and complete review questions 1-6 at end of lesson</a:t>
                      </a:r>
                      <a:endParaRPr lang="en-US" sz="2300" b="0" u="none" baseline="0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sz="2300" b="1" u="sng" baseline="0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2799979"/>
                  </a:ext>
                </a:extLst>
              </a:tr>
              <a:tr h="955199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HOMEWORK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9628167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48193" y="142875"/>
            <a:ext cx="11691257" cy="914400"/>
          </a:xfrm>
          <a:prstGeom prst="rect">
            <a:avLst/>
          </a:prstGeom>
          <a:solidFill>
            <a:schemeClr val="bg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Tuesday, 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May 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14</a:t>
            </a:r>
            <a:r>
              <a:rPr lang="en-US" sz="4000" b="1" baseline="3000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th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, 2019</a:t>
            </a:r>
          </a:p>
        </p:txBody>
      </p:sp>
      <p:sp>
        <p:nvSpPr>
          <p:cNvPr id="2" name="Rectangle 1"/>
          <p:cNvSpPr/>
          <p:nvPr/>
        </p:nvSpPr>
        <p:spPr>
          <a:xfrm>
            <a:off x="248193" y="142875"/>
            <a:ext cx="11691257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71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30686</TotalTime>
  <Words>315</Words>
  <Application>Microsoft Office PowerPoint</Application>
  <PresentationFormat>Widescreen</PresentationFormat>
  <Paragraphs>76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Britannic Bold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PCSB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Markham, Trevor</dc:creator>
  <cp:lastModifiedBy>Markham, Trevor</cp:lastModifiedBy>
  <cp:revision>642</cp:revision>
  <cp:lastPrinted>2019-01-25T14:49:32Z</cp:lastPrinted>
  <dcterms:created xsi:type="dcterms:W3CDTF">2018-10-18T20:07:34Z</dcterms:created>
  <dcterms:modified xsi:type="dcterms:W3CDTF">2019-05-14T13:38:37Z</dcterms:modified>
</cp:coreProperties>
</file>