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1" r:id="rId2"/>
    <p:sldId id="282" r:id="rId3"/>
    <p:sldId id="283" r:id="rId4"/>
    <p:sldId id="284" r:id="rId5"/>
    <p:sldId id="285" r:id="rId6"/>
    <p:sldId id="286" r:id="rId7"/>
    <p:sldId id="287" r:id="rId8"/>
    <p:sldId id="288" r:id="rId9"/>
    <p:sldId id="290" r:id="rId10"/>
    <p:sldId id="289" r:id="rId11"/>
    <p:sldId id="291" r:id="rId12"/>
    <p:sldId id="292" r:id="rId13"/>
    <p:sldId id="293" r:id="rId14"/>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ham, Trevor" initials="MT" lastIdx="2" clrIdx="0">
    <p:extLst>
      <p:ext uri="{19B8F6BF-5375-455C-9EA6-DF929625EA0E}">
        <p15:presenceInfo xmlns:p15="http://schemas.microsoft.com/office/powerpoint/2012/main" userId="S-1-5-21-220523388-1409082233-1801674531-6879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C1BF1B65-CCC5-4C4F-A6C7-1E75174E0281}" type="datetimeFigureOut">
              <a:rPr lang="en-US" smtClean="0"/>
              <a:t>4/11/2019</a:t>
            </a:fld>
            <a:endParaRPr lang="en-US"/>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B2B67E55-71A1-4302-93F2-E21710D413D0}" type="slidenum">
              <a:rPr lang="en-US" smtClean="0"/>
              <a:t>‹#›</a:t>
            </a:fld>
            <a:endParaRPr lang="en-US"/>
          </a:p>
        </p:txBody>
      </p:sp>
    </p:spTree>
    <p:extLst>
      <p:ext uri="{BB962C8B-B14F-4D97-AF65-F5344CB8AC3E}">
        <p14:creationId xmlns:p14="http://schemas.microsoft.com/office/powerpoint/2010/main" val="1878781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DFD14-22A4-43DF-BF50-2DEA386477AD}"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1583179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DFD14-22A4-43DF-BF50-2DEA386477AD}"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2427068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DFD14-22A4-43DF-BF50-2DEA386477AD}"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799158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DFD14-22A4-43DF-BF50-2DEA386477AD}"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3621380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F1DFD14-22A4-43DF-BF50-2DEA386477AD}"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1852376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1DFD14-22A4-43DF-BF50-2DEA386477AD}" type="datetimeFigureOut">
              <a:rPr lang="en-US" smtClean="0"/>
              <a:t>4/11/2019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3148803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1DFD14-22A4-43DF-BF50-2DEA386477AD}" type="datetimeFigureOut">
              <a:rPr lang="en-US" smtClean="0"/>
              <a:t>4/11/2019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1482396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1DFD14-22A4-43DF-BF50-2DEA386477AD}" type="datetimeFigureOut">
              <a:rPr lang="en-US" smtClean="0"/>
              <a:t>4/11/2019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936388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DFD14-22A4-43DF-BF50-2DEA386477AD}" type="datetimeFigureOut">
              <a:rPr lang="en-US" smtClean="0"/>
              <a:t>4/11/2019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1001770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1DFD14-22A4-43DF-BF50-2DEA386477AD}" type="datetimeFigureOut">
              <a:rPr lang="en-US" smtClean="0"/>
              <a:t>4/11/2019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2279444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1DFD14-22A4-43DF-BF50-2DEA386477AD}" type="datetimeFigureOut">
              <a:rPr lang="en-US" smtClean="0"/>
              <a:t>4/11/2019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1425138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DFD14-22A4-43DF-BF50-2DEA386477AD}" type="datetimeFigureOut">
              <a:rPr lang="en-US" smtClean="0"/>
              <a:t>4/11/2019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522B6-C06C-42BF-B9D2-2A925F2315E4}" type="slidenum">
              <a:rPr lang="en-US" smtClean="0"/>
              <a:t>‹#›</a:t>
            </a:fld>
            <a:endParaRPr lang="en-US"/>
          </a:p>
        </p:txBody>
      </p:sp>
    </p:spTree>
    <p:extLst>
      <p:ext uri="{BB962C8B-B14F-4D97-AF65-F5344CB8AC3E}">
        <p14:creationId xmlns:p14="http://schemas.microsoft.com/office/powerpoint/2010/main" val="2039420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82124254"/>
              </p:ext>
            </p:extLst>
          </p:nvPr>
        </p:nvGraphicFramePr>
        <p:xfrm>
          <a:off x="248194" y="1261698"/>
          <a:ext cx="11691257" cy="5311493"/>
        </p:xfrm>
        <a:graphic>
          <a:graphicData uri="http://schemas.openxmlformats.org/drawingml/2006/table">
            <a:tbl>
              <a:tblPr firstRow="1" bandRow="1">
                <a:tableStyleId>{5C22544A-7EE6-4342-B048-85BDC9FD1C3A}</a:tableStyleId>
              </a:tblPr>
              <a:tblGrid>
                <a:gridCol w="3074469">
                  <a:extLst>
                    <a:ext uri="{9D8B030D-6E8A-4147-A177-3AD203B41FA5}">
                      <a16:colId xmlns:a16="http://schemas.microsoft.com/office/drawing/2014/main" val="3259876658"/>
                    </a:ext>
                  </a:extLst>
                </a:gridCol>
                <a:gridCol w="8616788">
                  <a:extLst>
                    <a:ext uri="{9D8B030D-6E8A-4147-A177-3AD203B41FA5}">
                      <a16:colId xmlns:a16="http://schemas.microsoft.com/office/drawing/2014/main" val="3971444870"/>
                    </a:ext>
                  </a:extLst>
                </a:gridCol>
              </a:tblGrid>
              <a:tr h="1078381">
                <a:tc>
                  <a:txBody>
                    <a:bodyPr/>
                    <a:lstStyle/>
                    <a:p>
                      <a:pPr algn="ctr"/>
                      <a:r>
                        <a:rPr lang="en-US" sz="3000" dirty="0" smtClean="0">
                          <a:solidFill>
                            <a:schemeClr val="bg1"/>
                          </a:solidFill>
                          <a:latin typeface="Britannic Bold" panose="020B0903060703020204" pitchFamily="34" charset="0"/>
                        </a:rPr>
                        <a:t>TARGET</a:t>
                      </a:r>
                      <a:endParaRPr lang="en-US" sz="3000" dirty="0">
                        <a:solidFill>
                          <a:schemeClr val="bg1"/>
                        </a:solidFill>
                        <a:latin typeface="Britannic Bold" panose="020B0903060703020204" pitchFamily="34" charset="0"/>
                      </a:endParaRPr>
                    </a:p>
                  </a:txBody>
                  <a:tcPr anchor="ctr">
                    <a:solidFill>
                      <a:schemeClr val="accent1">
                        <a:lumMod val="75000"/>
                        <a:alpha val="80000"/>
                      </a:schemeClr>
                    </a:solidFill>
                  </a:tcPr>
                </a:tc>
                <a:tc>
                  <a:txBody>
                    <a:bodyPr/>
                    <a:lstStyle/>
                    <a:p>
                      <a:pPr algn="ctr"/>
                      <a:r>
                        <a:rPr lang="en-US" sz="2300" dirty="0" smtClean="0">
                          <a:latin typeface="Comic Sans MS" panose="030F0702030302020204" pitchFamily="66" charset="0"/>
                        </a:rPr>
                        <a:t>Analyze historical interpretations of the</a:t>
                      </a:r>
                      <a:r>
                        <a:rPr lang="en-US" sz="2300" baseline="0" dirty="0" smtClean="0">
                          <a:latin typeface="Comic Sans MS" panose="030F0702030302020204" pitchFamily="66" charset="0"/>
                        </a:rPr>
                        <a:t> Mexican-American War.</a:t>
                      </a:r>
                      <a:endParaRPr lang="en-US" sz="2300" dirty="0" smtClean="0">
                        <a:latin typeface="Comic Sans MS" panose="030F0702030302020204" pitchFamily="66" charset="0"/>
                      </a:endParaRPr>
                    </a:p>
                  </a:txBody>
                  <a:tcPr anchor="ctr">
                    <a:solidFill>
                      <a:schemeClr val="accent1">
                        <a:lumMod val="75000"/>
                        <a:alpha val="80000"/>
                      </a:schemeClr>
                    </a:solidFill>
                  </a:tcPr>
                </a:tc>
                <a:extLst>
                  <a:ext uri="{0D108BD9-81ED-4DB2-BD59-A6C34878D82A}">
                    <a16:rowId xmlns:a16="http://schemas.microsoft.com/office/drawing/2014/main" val="2895575340"/>
                  </a:ext>
                </a:extLst>
              </a:tr>
              <a:tr h="1065111">
                <a:tc>
                  <a:txBody>
                    <a:bodyPr/>
                    <a:lstStyle/>
                    <a:p>
                      <a:pPr algn="ctr"/>
                      <a:r>
                        <a:rPr lang="en-US" sz="3000" dirty="0" smtClean="0">
                          <a:solidFill>
                            <a:schemeClr val="bg1"/>
                          </a:solidFill>
                          <a:latin typeface="Britannic Bold" panose="020B0903060703020204" pitchFamily="34" charset="0"/>
                        </a:rPr>
                        <a:t>BELLWORK</a:t>
                      </a:r>
                      <a:endParaRPr lang="en-US" sz="3000" dirty="0">
                        <a:solidFill>
                          <a:schemeClr val="bg1"/>
                        </a:solidFill>
                        <a:latin typeface="Britannic Bold" panose="020B0903060703020204" pitchFamily="34" charset="0"/>
                      </a:endParaRPr>
                    </a:p>
                  </a:txBody>
                  <a:tcPr anchor="ctr">
                    <a:solidFill>
                      <a:schemeClr val="accent1">
                        <a:lumMod val="75000"/>
                        <a:alpha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500" b="0" strike="noStrike" dirty="0" smtClean="0">
                          <a:solidFill>
                            <a:schemeClr val="bg1"/>
                          </a:solidFill>
                          <a:effectLst/>
                          <a:latin typeface="Comic Sans MS" panose="030F0702030302020204" pitchFamily="66" charset="0"/>
                        </a:rPr>
                        <a:t>Have</a:t>
                      </a:r>
                      <a:r>
                        <a:rPr lang="en-US" sz="2500" b="0" strike="noStrike" baseline="0" dirty="0" smtClean="0">
                          <a:solidFill>
                            <a:schemeClr val="bg1"/>
                          </a:solidFill>
                          <a:effectLst/>
                          <a:latin typeface="Comic Sans MS" panose="030F0702030302020204" pitchFamily="66" charset="0"/>
                        </a:rPr>
                        <a:t> out Texas &amp; Florida reading essentials</a:t>
                      </a:r>
                      <a:endParaRPr lang="en-US" sz="2500" b="0" strike="noStrike" dirty="0" smtClean="0">
                        <a:solidFill>
                          <a:schemeClr val="bg1"/>
                        </a:solidFill>
                        <a:effectLst/>
                        <a:latin typeface="Comic Sans MS" panose="030F0702030302020204" pitchFamily="66" charset="0"/>
                      </a:endParaRPr>
                    </a:p>
                  </a:txBody>
                  <a:tcPr anchor="ctr">
                    <a:solidFill>
                      <a:schemeClr val="accent1">
                        <a:lumMod val="75000"/>
                        <a:alpha val="80000"/>
                      </a:schemeClr>
                    </a:solidFill>
                  </a:tcPr>
                </a:tc>
                <a:extLst>
                  <a:ext uri="{0D108BD9-81ED-4DB2-BD59-A6C34878D82A}">
                    <a16:rowId xmlns:a16="http://schemas.microsoft.com/office/drawing/2014/main" val="3378334362"/>
                  </a:ext>
                </a:extLst>
              </a:tr>
              <a:tr h="1886901">
                <a:tc>
                  <a:txBody>
                    <a:bodyPr/>
                    <a:lstStyle/>
                    <a:p>
                      <a:pPr algn="ctr"/>
                      <a:r>
                        <a:rPr lang="en-US" sz="3000" dirty="0" smtClean="0">
                          <a:solidFill>
                            <a:schemeClr val="bg1"/>
                          </a:solidFill>
                          <a:latin typeface="Britannic Bold" panose="020B0903060703020204" pitchFamily="34" charset="0"/>
                        </a:rPr>
                        <a:t>CLASSWORK</a:t>
                      </a:r>
                      <a:endParaRPr lang="en-US" sz="3000" dirty="0">
                        <a:solidFill>
                          <a:schemeClr val="bg1"/>
                        </a:solidFill>
                        <a:latin typeface="Britannic Bold" panose="020B0903060703020204" pitchFamily="34" charset="0"/>
                      </a:endParaRPr>
                    </a:p>
                  </a:txBody>
                  <a:tcPr anchor="ctr">
                    <a:solidFill>
                      <a:schemeClr val="accent1">
                        <a:lumMod val="75000"/>
                        <a:alpha val="80000"/>
                      </a:schemeClr>
                    </a:solidFill>
                  </a:tcPr>
                </a:tc>
                <a:tc>
                  <a:txBody>
                    <a:bodyPr/>
                    <a:lstStyle/>
                    <a:p>
                      <a:pPr marL="0" indent="0" algn="ctr">
                        <a:buFont typeface="Arial" panose="020B0604020202020204" pitchFamily="34" charset="0"/>
                        <a:buNone/>
                      </a:pPr>
                      <a:r>
                        <a:rPr lang="en-US" sz="2300" b="1" u="sng" baseline="0" dirty="0" smtClean="0">
                          <a:solidFill>
                            <a:schemeClr val="bg1"/>
                          </a:solidFill>
                          <a:latin typeface="Comic Sans MS" panose="030F0702030302020204" pitchFamily="66" charset="0"/>
                        </a:rPr>
                        <a:t>Interpreting History: The Mexican-American War</a:t>
                      </a:r>
                    </a:p>
                    <a:p>
                      <a:pPr marL="342900" indent="-342900" algn="l">
                        <a:buFont typeface="Arial" panose="020B0604020202020204" pitchFamily="34" charset="0"/>
                        <a:buChar char="•"/>
                      </a:pPr>
                      <a:r>
                        <a:rPr lang="en-US" sz="2300" b="0" u="none" baseline="0" dirty="0" smtClean="0">
                          <a:solidFill>
                            <a:schemeClr val="bg1"/>
                          </a:solidFill>
                          <a:latin typeface="Comic Sans MS" panose="030F0702030302020204" pitchFamily="66" charset="0"/>
                        </a:rPr>
                        <a:t>Source analysis</a:t>
                      </a:r>
                    </a:p>
                    <a:p>
                      <a:pPr marL="342900" indent="-342900" algn="l">
                        <a:buFont typeface="Arial" panose="020B0604020202020204" pitchFamily="34" charset="0"/>
                        <a:buChar char="•"/>
                      </a:pPr>
                      <a:r>
                        <a:rPr lang="en-US" sz="2300" b="0" u="none" baseline="0" dirty="0" smtClean="0">
                          <a:solidFill>
                            <a:schemeClr val="bg1"/>
                          </a:solidFill>
                          <a:latin typeface="Comic Sans MS" panose="030F0702030302020204" pitchFamily="66" charset="0"/>
                        </a:rPr>
                        <a:t>Causes of war Venn diagram</a:t>
                      </a:r>
                    </a:p>
                    <a:p>
                      <a:pPr marL="342900" indent="-342900" algn="l">
                        <a:buFont typeface="Arial" panose="020B0604020202020204" pitchFamily="34" charset="0"/>
                        <a:buChar char="•"/>
                      </a:pPr>
                      <a:r>
                        <a:rPr lang="en-US" sz="2300" b="0" u="none" baseline="0" dirty="0" smtClean="0">
                          <a:solidFill>
                            <a:schemeClr val="bg1"/>
                          </a:solidFill>
                          <a:latin typeface="Comic Sans MS" panose="030F0702030302020204" pitchFamily="66" charset="0"/>
                        </a:rPr>
                        <a:t>Small group conclusions</a:t>
                      </a:r>
                    </a:p>
                  </a:txBody>
                  <a:tcPr>
                    <a:solidFill>
                      <a:schemeClr val="accent1">
                        <a:lumMod val="75000"/>
                        <a:alpha val="80000"/>
                      </a:schemeClr>
                    </a:solidFill>
                  </a:tcPr>
                </a:tc>
                <a:extLst>
                  <a:ext uri="{0D108BD9-81ED-4DB2-BD59-A6C34878D82A}">
                    <a16:rowId xmlns:a16="http://schemas.microsoft.com/office/drawing/2014/main" val="732799979"/>
                  </a:ext>
                </a:extLst>
              </a:tr>
              <a:tr h="1281100">
                <a:tc>
                  <a:txBody>
                    <a:bodyPr/>
                    <a:lstStyle/>
                    <a:p>
                      <a:pPr algn="ctr"/>
                      <a:r>
                        <a:rPr lang="en-US" sz="3000" dirty="0" smtClean="0">
                          <a:solidFill>
                            <a:schemeClr val="bg1"/>
                          </a:solidFill>
                          <a:latin typeface="Britannic Bold" panose="020B0903060703020204" pitchFamily="34" charset="0"/>
                        </a:rPr>
                        <a:t>HOMEWORK</a:t>
                      </a:r>
                      <a:endParaRPr lang="en-US" sz="3000" dirty="0">
                        <a:solidFill>
                          <a:schemeClr val="bg1"/>
                        </a:solidFill>
                        <a:latin typeface="Britannic Bold" panose="020B0903060703020204" pitchFamily="34" charset="0"/>
                      </a:endParaRPr>
                    </a:p>
                  </a:txBody>
                  <a:tcPr anchor="ctr">
                    <a:solidFill>
                      <a:schemeClr val="accent1">
                        <a:lumMod val="75000"/>
                        <a:alpha val="80000"/>
                      </a:schemeClr>
                    </a:solidFill>
                  </a:tcPr>
                </a:tc>
                <a:tc>
                  <a:txBody>
                    <a:bodyPr/>
                    <a:lstStyle/>
                    <a:p>
                      <a:pPr algn="ctr"/>
                      <a:r>
                        <a:rPr lang="en-US" sz="2500" b="0" dirty="0" smtClean="0">
                          <a:solidFill>
                            <a:schemeClr val="bg1"/>
                          </a:solidFill>
                          <a:latin typeface="Comic Sans MS" panose="030F0702030302020204" pitchFamily="66" charset="0"/>
                        </a:rPr>
                        <a:t>None</a:t>
                      </a:r>
                      <a:endParaRPr lang="en-US" sz="2500" b="0" dirty="0">
                        <a:solidFill>
                          <a:schemeClr val="bg1"/>
                        </a:solidFill>
                        <a:latin typeface="Comic Sans MS" panose="030F0702030302020204" pitchFamily="66" charset="0"/>
                      </a:endParaRPr>
                    </a:p>
                  </a:txBody>
                  <a:tcPr anchor="ctr">
                    <a:solidFill>
                      <a:schemeClr val="accent1">
                        <a:lumMod val="75000"/>
                        <a:alpha val="80000"/>
                      </a:schemeClr>
                    </a:solidFill>
                  </a:tcPr>
                </a:tc>
                <a:extLst>
                  <a:ext uri="{0D108BD9-81ED-4DB2-BD59-A6C34878D82A}">
                    <a16:rowId xmlns:a16="http://schemas.microsoft.com/office/drawing/2014/main" val="2729628167"/>
                  </a:ext>
                </a:extLst>
              </a:tr>
            </a:tbl>
          </a:graphicData>
        </a:graphic>
      </p:graphicFrame>
      <p:sp>
        <p:nvSpPr>
          <p:cNvPr id="5" name="Rectangle 4"/>
          <p:cNvSpPr/>
          <p:nvPr/>
        </p:nvSpPr>
        <p:spPr>
          <a:xfrm>
            <a:off x="248193" y="142875"/>
            <a:ext cx="11691257" cy="914400"/>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accent1">
                    <a:lumMod val="75000"/>
                  </a:schemeClr>
                </a:solidFill>
                <a:latin typeface="Comic Sans MS" panose="030F0702030302020204" pitchFamily="66" charset="0"/>
              </a:rPr>
              <a:t>Monday, April 8</a:t>
            </a:r>
            <a:r>
              <a:rPr lang="en-US" sz="4000" b="1" baseline="30000" dirty="0" smtClean="0">
                <a:solidFill>
                  <a:schemeClr val="accent1">
                    <a:lumMod val="75000"/>
                  </a:schemeClr>
                </a:solidFill>
                <a:latin typeface="Comic Sans MS" panose="030F0702030302020204" pitchFamily="66" charset="0"/>
              </a:rPr>
              <a:t>th</a:t>
            </a:r>
            <a:r>
              <a:rPr lang="en-US" sz="4000" b="1" dirty="0" smtClean="0">
                <a:solidFill>
                  <a:schemeClr val="accent1">
                    <a:lumMod val="75000"/>
                  </a:schemeClr>
                </a:solidFill>
                <a:latin typeface="Comic Sans MS" panose="030F0702030302020204" pitchFamily="66" charset="0"/>
              </a:rPr>
              <a:t>, 2019</a:t>
            </a:r>
          </a:p>
        </p:txBody>
      </p:sp>
    </p:spTree>
    <p:extLst>
      <p:ext uri="{BB962C8B-B14F-4D97-AF65-F5344CB8AC3E}">
        <p14:creationId xmlns:p14="http://schemas.microsoft.com/office/powerpoint/2010/main" val="816832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75000"/>
                  </a:schemeClr>
                </a:solidFill>
                <a:latin typeface="Arial Rounded MT Bold" panose="020F0704030504030204" pitchFamily="34" charset="0"/>
              </a:rPr>
              <a:t>Tasks for today….</a:t>
            </a:r>
            <a:endParaRPr lang="en-US" dirty="0">
              <a:solidFill>
                <a:schemeClr val="accent1">
                  <a:lumMod val="75000"/>
                </a:schemeClr>
              </a:solidFill>
              <a:latin typeface="Arial Rounded MT Bold" panose="020F0704030504030204" pitchFamily="34" charset="0"/>
            </a:endParaRPr>
          </a:p>
        </p:txBody>
      </p:sp>
      <p:sp>
        <p:nvSpPr>
          <p:cNvPr id="3" name="Content Placeholder 2"/>
          <p:cNvSpPr>
            <a:spLocks noGrp="1"/>
          </p:cNvSpPr>
          <p:nvPr>
            <p:ph idx="1"/>
          </p:nvPr>
        </p:nvSpPr>
        <p:spPr>
          <a:xfrm>
            <a:off x="838200" y="1825624"/>
            <a:ext cx="10515600" cy="4823369"/>
          </a:xfrm>
        </p:spPr>
        <p:txBody>
          <a:bodyPr>
            <a:normAutofit/>
          </a:bodyPr>
          <a:lstStyle/>
          <a:p>
            <a:pPr marL="514350" indent="-514350">
              <a:buFont typeface="+mj-lt"/>
              <a:buAutoNum type="arabicPeriod"/>
            </a:pPr>
            <a:r>
              <a:rPr lang="en-US" dirty="0" smtClean="0">
                <a:latin typeface="Comic Sans MS" panose="030F0702030302020204" pitchFamily="66" charset="0"/>
              </a:rPr>
              <a:t>Try the quizzes first on a separate piece of paper. See if you can predict any of the answers!</a:t>
            </a:r>
          </a:p>
          <a:p>
            <a:pPr marL="0" indent="0">
              <a:buNone/>
            </a:pPr>
            <a:endParaRPr lang="en-US" dirty="0" smtClean="0">
              <a:latin typeface="Comic Sans MS" panose="030F0702030302020204" pitchFamily="66" charset="0"/>
            </a:endParaRPr>
          </a:p>
          <a:p>
            <a:pPr marL="0" indent="0">
              <a:buNone/>
            </a:pPr>
            <a:r>
              <a:rPr lang="en-US" dirty="0" smtClean="0">
                <a:solidFill>
                  <a:schemeClr val="accent1">
                    <a:lumMod val="75000"/>
                  </a:schemeClr>
                </a:solidFill>
                <a:latin typeface="Comic Sans MS" panose="030F0702030302020204" pitchFamily="66" charset="0"/>
              </a:rPr>
              <a:t>2.  Read through lessons 3 and 4</a:t>
            </a:r>
          </a:p>
          <a:p>
            <a:pPr marL="0" indent="0">
              <a:buNone/>
            </a:pPr>
            <a:endParaRPr lang="en-US" dirty="0" smtClean="0">
              <a:solidFill>
                <a:schemeClr val="accent1">
                  <a:lumMod val="75000"/>
                </a:schemeClr>
              </a:solidFill>
              <a:latin typeface="Comic Sans MS" panose="030F0702030302020204" pitchFamily="66" charset="0"/>
            </a:endParaRPr>
          </a:p>
          <a:p>
            <a:pPr marL="0" indent="0">
              <a:buNone/>
            </a:pPr>
            <a:r>
              <a:rPr lang="en-US" dirty="0" smtClean="0">
                <a:latin typeface="Comic Sans MS" panose="030F0702030302020204" pitchFamily="66" charset="0"/>
              </a:rPr>
              <a:t>3.  Complete 13.3 and 13.4 quizzes before the end of class.</a:t>
            </a:r>
          </a:p>
          <a:p>
            <a:pPr marL="0" indent="0">
              <a:buNone/>
            </a:pPr>
            <a:endParaRPr lang="en-US" dirty="0">
              <a:latin typeface="Comic Sans MS" panose="030F0702030302020204" pitchFamily="66" charset="0"/>
            </a:endParaRPr>
          </a:p>
          <a:p>
            <a:pPr marL="0" indent="0">
              <a:buNone/>
            </a:pPr>
            <a:r>
              <a:rPr lang="en-US" dirty="0" smtClean="0">
                <a:solidFill>
                  <a:schemeClr val="accent1">
                    <a:lumMod val="75000"/>
                  </a:schemeClr>
                </a:solidFill>
                <a:latin typeface="Comic Sans MS" panose="030F0702030302020204" pitchFamily="66" charset="0"/>
              </a:rPr>
              <a:t>4.  Continue working on Mexican-American War visual  </a:t>
            </a:r>
          </a:p>
          <a:p>
            <a:pPr marL="0" indent="0">
              <a:buNone/>
            </a:pPr>
            <a:r>
              <a:rPr lang="en-US" dirty="0">
                <a:solidFill>
                  <a:schemeClr val="accent1">
                    <a:lumMod val="75000"/>
                  </a:schemeClr>
                </a:solidFill>
                <a:latin typeface="Comic Sans MS" panose="030F0702030302020204" pitchFamily="66" charset="0"/>
              </a:rPr>
              <a:t> </a:t>
            </a:r>
            <a:r>
              <a:rPr lang="en-US" dirty="0" smtClean="0">
                <a:solidFill>
                  <a:schemeClr val="accent1">
                    <a:lumMod val="75000"/>
                  </a:schemeClr>
                </a:solidFill>
                <a:latin typeface="Comic Sans MS" panose="030F0702030302020204" pitchFamily="66" charset="0"/>
              </a:rPr>
              <a:t>    displays, if you have time.</a:t>
            </a:r>
            <a:endParaRPr lang="en-US" dirty="0">
              <a:solidFill>
                <a:schemeClr val="accent1">
                  <a:lumMod val="75000"/>
                </a:schemeClr>
              </a:solidFill>
              <a:latin typeface="Comic Sans MS" panose="030F0702030302020204" pitchFamily="66" charset="0"/>
            </a:endParaRPr>
          </a:p>
        </p:txBody>
      </p:sp>
    </p:spTree>
    <p:extLst>
      <p:ext uri="{BB962C8B-B14F-4D97-AF65-F5344CB8AC3E}">
        <p14:creationId xmlns:p14="http://schemas.microsoft.com/office/powerpoint/2010/main" val="3214680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194" y="166255"/>
            <a:ext cx="11691257" cy="96427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738378689"/>
              </p:ext>
            </p:extLst>
          </p:nvPr>
        </p:nvGraphicFramePr>
        <p:xfrm>
          <a:off x="248194" y="1261698"/>
          <a:ext cx="11691257" cy="5311493"/>
        </p:xfrm>
        <a:graphic>
          <a:graphicData uri="http://schemas.openxmlformats.org/drawingml/2006/table">
            <a:tbl>
              <a:tblPr firstRow="1" bandRow="1">
                <a:tableStyleId>{5C22544A-7EE6-4342-B048-85BDC9FD1C3A}</a:tableStyleId>
              </a:tblPr>
              <a:tblGrid>
                <a:gridCol w="3074469">
                  <a:extLst>
                    <a:ext uri="{9D8B030D-6E8A-4147-A177-3AD203B41FA5}">
                      <a16:colId xmlns:a16="http://schemas.microsoft.com/office/drawing/2014/main" val="3259876658"/>
                    </a:ext>
                  </a:extLst>
                </a:gridCol>
                <a:gridCol w="8616788">
                  <a:extLst>
                    <a:ext uri="{9D8B030D-6E8A-4147-A177-3AD203B41FA5}">
                      <a16:colId xmlns:a16="http://schemas.microsoft.com/office/drawing/2014/main" val="3971444870"/>
                    </a:ext>
                  </a:extLst>
                </a:gridCol>
              </a:tblGrid>
              <a:tr h="1078381">
                <a:tc>
                  <a:txBody>
                    <a:bodyPr/>
                    <a:lstStyle/>
                    <a:p>
                      <a:pPr algn="ctr"/>
                      <a:r>
                        <a:rPr lang="en-US" sz="3000" dirty="0" smtClean="0">
                          <a:solidFill>
                            <a:schemeClr val="bg1"/>
                          </a:solidFill>
                          <a:latin typeface="Britannic Bold" panose="020B0903060703020204" pitchFamily="34" charset="0"/>
                        </a:rPr>
                        <a:t>TARGET</a:t>
                      </a:r>
                      <a:endParaRPr lang="en-US" sz="3000" dirty="0">
                        <a:solidFill>
                          <a:schemeClr val="bg1"/>
                        </a:solidFill>
                        <a:latin typeface="Britannic Bold" panose="020B0903060703020204" pitchFamily="34" charset="0"/>
                      </a:endParaRPr>
                    </a:p>
                  </a:txBody>
                  <a:tcPr anchor="ctr">
                    <a:solidFill>
                      <a:schemeClr val="accent1">
                        <a:lumMod val="75000"/>
                        <a:alpha val="80000"/>
                      </a:schemeClr>
                    </a:solidFill>
                  </a:tcPr>
                </a:tc>
                <a:tc>
                  <a:txBody>
                    <a:bodyPr/>
                    <a:lstStyle/>
                    <a:p>
                      <a:pPr algn="ctr"/>
                      <a:r>
                        <a:rPr lang="en-US" sz="2300" dirty="0" smtClean="0">
                          <a:latin typeface="Comic Sans MS" panose="030F0702030302020204" pitchFamily="66" charset="0"/>
                        </a:rPr>
                        <a:t>Review concepts of</a:t>
                      </a:r>
                      <a:r>
                        <a:rPr lang="en-US" sz="2300" baseline="0" dirty="0" smtClean="0">
                          <a:latin typeface="Comic Sans MS" panose="030F0702030302020204" pitchFamily="66" charset="0"/>
                        </a:rPr>
                        <a:t> Manifest Destiny and westward expansion.</a:t>
                      </a:r>
                      <a:endParaRPr lang="en-US" sz="2300" dirty="0" smtClean="0">
                        <a:latin typeface="Comic Sans MS" panose="030F0702030302020204" pitchFamily="66" charset="0"/>
                      </a:endParaRPr>
                    </a:p>
                  </a:txBody>
                  <a:tcPr anchor="ctr">
                    <a:solidFill>
                      <a:schemeClr val="accent1">
                        <a:lumMod val="75000"/>
                        <a:alpha val="80000"/>
                      </a:schemeClr>
                    </a:solidFill>
                  </a:tcPr>
                </a:tc>
                <a:extLst>
                  <a:ext uri="{0D108BD9-81ED-4DB2-BD59-A6C34878D82A}">
                    <a16:rowId xmlns:a16="http://schemas.microsoft.com/office/drawing/2014/main" val="2895575340"/>
                  </a:ext>
                </a:extLst>
              </a:tr>
              <a:tr h="1065111">
                <a:tc>
                  <a:txBody>
                    <a:bodyPr/>
                    <a:lstStyle/>
                    <a:p>
                      <a:pPr algn="ctr"/>
                      <a:r>
                        <a:rPr lang="en-US" sz="3000" dirty="0" smtClean="0">
                          <a:solidFill>
                            <a:schemeClr val="bg1"/>
                          </a:solidFill>
                          <a:latin typeface="Britannic Bold" panose="020B0903060703020204" pitchFamily="34" charset="0"/>
                        </a:rPr>
                        <a:t>BELLWORK</a:t>
                      </a:r>
                      <a:endParaRPr lang="en-US" sz="3000" dirty="0">
                        <a:solidFill>
                          <a:schemeClr val="bg1"/>
                        </a:solidFill>
                        <a:latin typeface="Britannic Bold" panose="020B0903060703020204" pitchFamily="34" charset="0"/>
                      </a:endParaRPr>
                    </a:p>
                  </a:txBody>
                  <a:tcPr anchor="ctr">
                    <a:solidFill>
                      <a:schemeClr val="accent1">
                        <a:lumMod val="75000"/>
                        <a:alpha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500" b="0" strike="noStrike" dirty="0" smtClean="0">
                          <a:solidFill>
                            <a:schemeClr val="bg1"/>
                          </a:solidFill>
                          <a:effectLst/>
                          <a:latin typeface="Comic Sans MS" panose="030F0702030302020204" pitchFamily="66" charset="0"/>
                        </a:rPr>
                        <a:t>Have out 13.3/4</a:t>
                      </a:r>
                      <a:r>
                        <a:rPr lang="en-US" sz="2500" b="0" strike="noStrike" baseline="0" dirty="0" smtClean="0">
                          <a:solidFill>
                            <a:schemeClr val="bg1"/>
                          </a:solidFill>
                          <a:effectLst/>
                          <a:latin typeface="Comic Sans MS" panose="030F0702030302020204" pitchFamily="66" charset="0"/>
                        </a:rPr>
                        <a:t> quizzes and a grading pen.</a:t>
                      </a:r>
                      <a:endParaRPr lang="en-US" sz="2500" b="0" strike="noStrike" dirty="0" smtClean="0">
                        <a:solidFill>
                          <a:schemeClr val="bg1"/>
                        </a:solidFill>
                        <a:effectLst/>
                        <a:latin typeface="Comic Sans MS" panose="030F0702030302020204" pitchFamily="66" charset="0"/>
                      </a:endParaRPr>
                    </a:p>
                  </a:txBody>
                  <a:tcPr anchor="ctr">
                    <a:solidFill>
                      <a:schemeClr val="accent1">
                        <a:lumMod val="75000"/>
                        <a:alpha val="80000"/>
                      </a:schemeClr>
                    </a:solidFill>
                  </a:tcPr>
                </a:tc>
                <a:extLst>
                  <a:ext uri="{0D108BD9-81ED-4DB2-BD59-A6C34878D82A}">
                    <a16:rowId xmlns:a16="http://schemas.microsoft.com/office/drawing/2014/main" val="3378334362"/>
                  </a:ext>
                </a:extLst>
              </a:tr>
              <a:tr h="1886901">
                <a:tc>
                  <a:txBody>
                    <a:bodyPr/>
                    <a:lstStyle/>
                    <a:p>
                      <a:pPr algn="ctr"/>
                      <a:r>
                        <a:rPr lang="en-US" sz="3000" dirty="0" smtClean="0">
                          <a:solidFill>
                            <a:schemeClr val="bg1"/>
                          </a:solidFill>
                          <a:latin typeface="Britannic Bold" panose="020B0903060703020204" pitchFamily="34" charset="0"/>
                        </a:rPr>
                        <a:t>CLASSWORK</a:t>
                      </a:r>
                      <a:endParaRPr lang="en-US" sz="3000" dirty="0">
                        <a:solidFill>
                          <a:schemeClr val="bg1"/>
                        </a:solidFill>
                        <a:latin typeface="Britannic Bold" panose="020B0903060703020204" pitchFamily="34" charset="0"/>
                      </a:endParaRPr>
                    </a:p>
                  </a:txBody>
                  <a:tcPr anchor="ctr">
                    <a:solidFill>
                      <a:schemeClr val="accent1">
                        <a:lumMod val="75000"/>
                        <a:alpha val="80000"/>
                      </a:schemeClr>
                    </a:solidFill>
                  </a:tcPr>
                </a:tc>
                <a:tc>
                  <a:txBody>
                    <a:bodyPr/>
                    <a:lstStyle/>
                    <a:p>
                      <a:pPr marL="0" indent="0" algn="ctr">
                        <a:buFont typeface="Arial" panose="020B0604020202020204" pitchFamily="34" charset="0"/>
                        <a:buNone/>
                      </a:pPr>
                      <a:r>
                        <a:rPr lang="en-US" sz="2300" b="1" u="sng" baseline="0" dirty="0" smtClean="0">
                          <a:solidFill>
                            <a:schemeClr val="bg1"/>
                          </a:solidFill>
                          <a:latin typeface="Comic Sans MS" panose="030F0702030302020204" pitchFamily="66" charset="0"/>
                        </a:rPr>
                        <a:t>Manifest Destiny</a:t>
                      </a:r>
                    </a:p>
                    <a:p>
                      <a:pPr marL="0" indent="0" algn="ctr">
                        <a:buFont typeface="Arial" panose="020B0604020202020204" pitchFamily="34" charset="0"/>
                        <a:buNone/>
                      </a:pPr>
                      <a:endParaRPr lang="en-US" sz="2300" b="0" u="none" baseline="0" dirty="0" smtClean="0">
                        <a:solidFill>
                          <a:schemeClr val="bg1"/>
                        </a:solidFill>
                        <a:latin typeface="Comic Sans MS" panose="030F0702030302020204" pitchFamily="66" charset="0"/>
                      </a:endParaRPr>
                    </a:p>
                    <a:p>
                      <a:pPr marL="342900" indent="-342900" algn="ctr">
                        <a:buFont typeface="Arial" panose="020B0604020202020204" pitchFamily="34" charset="0"/>
                        <a:buChar char="•"/>
                      </a:pPr>
                      <a:r>
                        <a:rPr lang="en-US" sz="2300" b="0" u="none" baseline="0" dirty="0" smtClean="0">
                          <a:solidFill>
                            <a:schemeClr val="bg1"/>
                          </a:solidFill>
                          <a:latin typeface="Comic Sans MS" panose="030F0702030302020204" pitchFamily="66" charset="0"/>
                        </a:rPr>
                        <a:t>Review for chapter 13 quiz tomorrow</a:t>
                      </a:r>
                    </a:p>
                  </a:txBody>
                  <a:tcPr>
                    <a:solidFill>
                      <a:schemeClr val="accent1">
                        <a:lumMod val="75000"/>
                        <a:alpha val="80000"/>
                      </a:schemeClr>
                    </a:solidFill>
                  </a:tcPr>
                </a:tc>
                <a:extLst>
                  <a:ext uri="{0D108BD9-81ED-4DB2-BD59-A6C34878D82A}">
                    <a16:rowId xmlns:a16="http://schemas.microsoft.com/office/drawing/2014/main" val="732799979"/>
                  </a:ext>
                </a:extLst>
              </a:tr>
              <a:tr h="1281100">
                <a:tc>
                  <a:txBody>
                    <a:bodyPr/>
                    <a:lstStyle/>
                    <a:p>
                      <a:pPr algn="ctr"/>
                      <a:r>
                        <a:rPr lang="en-US" sz="3000" dirty="0" smtClean="0">
                          <a:solidFill>
                            <a:schemeClr val="bg1"/>
                          </a:solidFill>
                          <a:latin typeface="Britannic Bold" panose="020B0903060703020204" pitchFamily="34" charset="0"/>
                        </a:rPr>
                        <a:t>HOMEWORK</a:t>
                      </a:r>
                      <a:endParaRPr lang="en-US" sz="3000" dirty="0">
                        <a:solidFill>
                          <a:schemeClr val="bg1"/>
                        </a:solidFill>
                        <a:latin typeface="Britannic Bold" panose="020B0903060703020204" pitchFamily="34" charset="0"/>
                      </a:endParaRPr>
                    </a:p>
                  </a:txBody>
                  <a:tcPr anchor="ctr">
                    <a:solidFill>
                      <a:schemeClr val="accent1">
                        <a:lumMod val="75000"/>
                        <a:alpha val="80000"/>
                      </a:schemeClr>
                    </a:solidFill>
                  </a:tcPr>
                </a:tc>
                <a:tc>
                  <a:txBody>
                    <a:bodyPr/>
                    <a:lstStyle/>
                    <a:p>
                      <a:pPr algn="ctr"/>
                      <a:r>
                        <a:rPr lang="en-US" sz="2500" b="0" dirty="0" smtClean="0">
                          <a:solidFill>
                            <a:schemeClr val="bg1"/>
                          </a:solidFill>
                          <a:latin typeface="Comic Sans MS" panose="030F0702030302020204" pitchFamily="66" charset="0"/>
                        </a:rPr>
                        <a:t>Study for quiz!</a:t>
                      </a:r>
                      <a:endParaRPr lang="en-US" sz="2500" b="0" dirty="0">
                        <a:solidFill>
                          <a:schemeClr val="bg1"/>
                        </a:solidFill>
                        <a:latin typeface="Comic Sans MS" panose="030F0702030302020204" pitchFamily="66" charset="0"/>
                      </a:endParaRPr>
                    </a:p>
                  </a:txBody>
                  <a:tcPr anchor="ctr">
                    <a:solidFill>
                      <a:schemeClr val="accent1">
                        <a:lumMod val="75000"/>
                        <a:alpha val="80000"/>
                      </a:schemeClr>
                    </a:solidFill>
                  </a:tcPr>
                </a:tc>
                <a:extLst>
                  <a:ext uri="{0D108BD9-81ED-4DB2-BD59-A6C34878D82A}">
                    <a16:rowId xmlns:a16="http://schemas.microsoft.com/office/drawing/2014/main" val="2729628167"/>
                  </a:ext>
                </a:extLst>
              </a:tr>
            </a:tbl>
          </a:graphicData>
        </a:graphic>
      </p:graphicFrame>
      <p:sp>
        <p:nvSpPr>
          <p:cNvPr id="5" name="Rectangle 4"/>
          <p:cNvSpPr/>
          <p:nvPr/>
        </p:nvSpPr>
        <p:spPr>
          <a:xfrm>
            <a:off x="248193" y="142875"/>
            <a:ext cx="11691257" cy="914400"/>
          </a:xfrm>
          <a:prstGeom prst="rect">
            <a:avLst/>
          </a:prstGeom>
          <a:solidFill>
            <a:schemeClr val="bg1">
              <a:alpha val="6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accent1">
                    <a:lumMod val="75000"/>
                  </a:schemeClr>
                </a:solidFill>
                <a:latin typeface="Comic Sans MS" panose="030F0702030302020204" pitchFamily="66" charset="0"/>
              </a:rPr>
              <a:t>Thursday, April 11</a:t>
            </a:r>
            <a:r>
              <a:rPr lang="en-US" sz="4000" b="1" baseline="30000" dirty="0" smtClean="0">
                <a:solidFill>
                  <a:schemeClr val="accent1">
                    <a:lumMod val="75000"/>
                  </a:schemeClr>
                </a:solidFill>
                <a:latin typeface="Comic Sans MS" panose="030F0702030302020204" pitchFamily="66" charset="0"/>
              </a:rPr>
              <a:t>th</a:t>
            </a:r>
            <a:r>
              <a:rPr lang="en-US" sz="4000" b="1" dirty="0" smtClean="0">
                <a:solidFill>
                  <a:schemeClr val="accent1">
                    <a:lumMod val="75000"/>
                  </a:schemeClr>
                </a:solidFill>
                <a:latin typeface="Comic Sans MS" panose="030F0702030302020204" pitchFamily="66" charset="0"/>
              </a:rPr>
              <a:t>, 2019</a:t>
            </a:r>
          </a:p>
        </p:txBody>
      </p:sp>
    </p:spTree>
    <p:extLst>
      <p:ext uri="{BB962C8B-B14F-4D97-AF65-F5344CB8AC3E}">
        <p14:creationId xmlns:p14="http://schemas.microsoft.com/office/powerpoint/2010/main" val="4041297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20554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194" y="166255"/>
            <a:ext cx="11691257" cy="96427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74091546"/>
              </p:ext>
            </p:extLst>
          </p:nvPr>
        </p:nvGraphicFramePr>
        <p:xfrm>
          <a:off x="248194" y="1261698"/>
          <a:ext cx="11691257" cy="5311493"/>
        </p:xfrm>
        <a:graphic>
          <a:graphicData uri="http://schemas.openxmlformats.org/drawingml/2006/table">
            <a:tbl>
              <a:tblPr firstRow="1" bandRow="1">
                <a:tableStyleId>{5C22544A-7EE6-4342-B048-85BDC9FD1C3A}</a:tableStyleId>
              </a:tblPr>
              <a:tblGrid>
                <a:gridCol w="3074469">
                  <a:extLst>
                    <a:ext uri="{9D8B030D-6E8A-4147-A177-3AD203B41FA5}">
                      <a16:colId xmlns:a16="http://schemas.microsoft.com/office/drawing/2014/main" val="3259876658"/>
                    </a:ext>
                  </a:extLst>
                </a:gridCol>
                <a:gridCol w="8616788">
                  <a:extLst>
                    <a:ext uri="{9D8B030D-6E8A-4147-A177-3AD203B41FA5}">
                      <a16:colId xmlns:a16="http://schemas.microsoft.com/office/drawing/2014/main" val="3971444870"/>
                    </a:ext>
                  </a:extLst>
                </a:gridCol>
              </a:tblGrid>
              <a:tr h="1078381">
                <a:tc>
                  <a:txBody>
                    <a:bodyPr/>
                    <a:lstStyle/>
                    <a:p>
                      <a:pPr algn="ctr"/>
                      <a:r>
                        <a:rPr lang="en-US" sz="3000" dirty="0" smtClean="0">
                          <a:solidFill>
                            <a:schemeClr val="bg1"/>
                          </a:solidFill>
                          <a:latin typeface="Britannic Bold" panose="020B0903060703020204" pitchFamily="34" charset="0"/>
                        </a:rPr>
                        <a:t>TARGET</a:t>
                      </a:r>
                      <a:endParaRPr lang="en-US" sz="3000" dirty="0">
                        <a:solidFill>
                          <a:schemeClr val="bg1"/>
                        </a:solidFill>
                        <a:latin typeface="Britannic Bold" panose="020B0903060703020204" pitchFamily="34" charset="0"/>
                      </a:endParaRPr>
                    </a:p>
                  </a:txBody>
                  <a:tcPr anchor="ctr">
                    <a:solidFill>
                      <a:schemeClr val="accent1">
                        <a:lumMod val="75000"/>
                        <a:alpha val="80000"/>
                      </a:schemeClr>
                    </a:solidFill>
                  </a:tcPr>
                </a:tc>
                <a:tc>
                  <a:txBody>
                    <a:bodyPr/>
                    <a:lstStyle/>
                    <a:p>
                      <a:pPr algn="ctr"/>
                      <a:r>
                        <a:rPr lang="en-US" sz="2300" dirty="0" smtClean="0">
                          <a:latin typeface="Comic Sans MS" panose="030F0702030302020204" pitchFamily="66" charset="0"/>
                        </a:rPr>
                        <a:t>Describe </a:t>
                      </a:r>
                      <a:r>
                        <a:rPr lang="en-US" sz="2300" dirty="0" smtClean="0">
                          <a:latin typeface="Comic Sans MS" panose="030F0702030302020204" pitchFamily="66" charset="0"/>
                        </a:rPr>
                        <a:t>concepts of</a:t>
                      </a:r>
                      <a:r>
                        <a:rPr lang="en-US" sz="2300" baseline="0" dirty="0" smtClean="0">
                          <a:latin typeface="Comic Sans MS" panose="030F0702030302020204" pitchFamily="66" charset="0"/>
                        </a:rPr>
                        <a:t> Manifest Destiny and </a:t>
                      </a:r>
                      <a:r>
                        <a:rPr lang="en-US" sz="2300" baseline="0" dirty="0" smtClean="0">
                          <a:latin typeface="Comic Sans MS" panose="030F0702030302020204" pitchFamily="66" charset="0"/>
                        </a:rPr>
                        <a:t>American westward </a:t>
                      </a:r>
                      <a:r>
                        <a:rPr lang="en-US" sz="2300" baseline="0" dirty="0" smtClean="0">
                          <a:latin typeface="Comic Sans MS" panose="030F0702030302020204" pitchFamily="66" charset="0"/>
                        </a:rPr>
                        <a:t>expansion.</a:t>
                      </a:r>
                      <a:endParaRPr lang="en-US" sz="2300" dirty="0" smtClean="0">
                        <a:latin typeface="Comic Sans MS" panose="030F0702030302020204" pitchFamily="66" charset="0"/>
                      </a:endParaRPr>
                    </a:p>
                  </a:txBody>
                  <a:tcPr anchor="ctr">
                    <a:solidFill>
                      <a:schemeClr val="accent1">
                        <a:lumMod val="75000"/>
                        <a:alpha val="80000"/>
                      </a:schemeClr>
                    </a:solidFill>
                  </a:tcPr>
                </a:tc>
                <a:extLst>
                  <a:ext uri="{0D108BD9-81ED-4DB2-BD59-A6C34878D82A}">
                    <a16:rowId xmlns:a16="http://schemas.microsoft.com/office/drawing/2014/main" val="2895575340"/>
                  </a:ext>
                </a:extLst>
              </a:tr>
              <a:tr h="1065111">
                <a:tc>
                  <a:txBody>
                    <a:bodyPr/>
                    <a:lstStyle/>
                    <a:p>
                      <a:pPr algn="ctr"/>
                      <a:r>
                        <a:rPr lang="en-US" sz="3000" dirty="0" smtClean="0">
                          <a:solidFill>
                            <a:schemeClr val="bg1"/>
                          </a:solidFill>
                          <a:latin typeface="Britannic Bold" panose="020B0903060703020204" pitchFamily="34" charset="0"/>
                        </a:rPr>
                        <a:t>BELLWORK</a:t>
                      </a:r>
                      <a:endParaRPr lang="en-US" sz="3000" dirty="0">
                        <a:solidFill>
                          <a:schemeClr val="bg1"/>
                        </a:solidFill>
                        <a:latin typeface="Britannic Bold" panose="020B0903060703020204" pitchFamily="34" charset="0"/>
                      </a:endParaRPr>
                    </a:p>
                  </a:txBody>
                  <a:tcPr anchor="ctr">
                    <a:solidFill>
                      <a:schemeClr val="accent1">
                        <a:lumMod val="75000"/>
                        <a:alpha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500" b="0" strike="sngStrike" dirty="0" smtClean="0">
                          <a:solidFill>
                            <a:schemeClr val="bg1"/>
                          </a:solidFill>
                          <a:effectLst/>
                          <a:latin typeface="Comic Sans MS" panose="030F0702030302020204" pitchFamily="66" charset="0"/>
                        </a:rPr>
                        <a:t>Bellwork</a:t>
                      </a:r>
                      <a:endParaRPr lang="en-US" sz="2500" b="0" strike="sngStrike" dirty="0" smtClean="0">
                        <a:solidFill>
                          <a:schemeClr val="bg1"/>
                        </a:solidFill>
                        <a:effectLst/>
                        <a:latin typeface="Comic Sans MS" panose="030F0702030302020204" pitchFamily="66" charset="0"/>
                      </a:endParaRPr>
                    </a:p>
                  </a:txBody>
                  <a:tcPr anchor="ctr">
                    <a:solidFill>
                      <a:schemeClr val="accent1">
                        <a:lumMod val="75000"/>
                        <a:alpha val="80000"/>
                      </a:schemeClr>
                    </a:solidFill>
                  </a:tcPr>
                </a:tc>
                <a:extLst>
                  <a:ext uri="{0D108BD9-81ED-4DB2-BD59-A6C34878D82A}">
                    <a16:rowId xmlns:a16="http://schemas.microsoft.com/office/drawing/2014/main" val="3378334362"/>
                  </a:ext>
                </a:extLst>
              </a:tr>
              <a:tr h="1886901">
                <a:tc>
                  <a:txBody>
                    <a:bodyPr/>
                    <a:lstStyle/>
                    <a:p>
                      <a:pPr algn="ctr"/>
                      <a:r>
                        <a:rPr lang="en-US" sz="3000" dirty="0" smtClean="0">
                          <a:solidFill>
                            <a:schemeClr val="bg1"/>
                          </a:solidFill>
                          <a:latin typeface="Britannic Bold" panose="020B0903060703020204" pitchFamily="34" charset="0"/>
                        </a:rPr>
                        <a:t>CLASSWORK</a:t>
                      </a:r>
                      <a:endParaRPr lang="en-US" sz="3000" dirty="0">
                        <a:solidFill>
                          <a:schemeClr val="bg1"/>
                        </a:solidFill>
                        <a:latin typeface="Britannic Bold" panose="020B0903060703020204" pitchFamily="34" charset="0"/>
                      </a:endParaRPr>
                    </a:p>
                  </a:txBody>
                  <a:tcPr anchor="ctr">
                    <a:solidFill>
                      <a:schemeClr val="accent1">
                        <a:lumMod val="75000"/>
                        <a:alpha val="80000"/>
                      </a:schemeClr>
                    </a:solidFill>
                  </a:tcPr>
                </a:tc>
                <a:tc>
                  <a:txBody>
                    <a:bodyPr/>
                    <a:lstStyle/>
                    <a:p>
                      <a:pPr marL="0" indent="0" algn="ctr">
                        <a:buFont typeface="Arial" panose="020B0604020202020204" pitchFamily="34" charset="0"/>
                        <a:buNone/>
                      </a:pPr>
                      <a:r>
                        <a:rPr lang="en-US" sz="2300" b="1" u="sng" baseline="0" dirty="0" smtClean="0">
                          <a:solidFill>
                            <a:schemeClr val="bg1"/>
                          </a:solidFill>
                          <a:latin typeface="Comic Sans MS" panose="030F0702030302020204" pitchFamily="66" charset="0"/>
                        </a:rPr>
                        <a:t>Manifest Destiny</a:t>
                      </a:r>
                    </a:p>
                    <a:p>
                      <a:pPr marL="0" indent="0" algn="ctr">
                        <a:buFont typeface="Arial" panose="020B0604020202020204" pitchFamily="34" charset="0"/>
                        <a:buNone/>
                      </a:pPr>
                      <a:endParaRPr lang="en-US" sz="2300" b="0" u="none" baseline="0" dirty="0" smtClean="0">
                        <a:solidFill>
                          <a:schemeClr val="bg1"/>
                        </a:solidFill>
                        <a:latin typeface="Comic Sans MS" panose="030F0702030302020204" pitchFamily="66" charset="0"/>
                      </a:endParaRPr>
                    </a:p>
                    <a:p>
                      <a:pPr marL="0" indent="0" algn="ctr">
                        <a:buFont typeface="Arial" panose="020B0604020202020204" pitchFamily="34" charset="0"/>
                        <a:buNone/>
                      </a:pPr>
                      <a:r>
                        <a:rPr lang="en-US" sz="2300" b="0" u="none" baseline="0" dirty="0" smtClean="0">
                          <a:solidFill>
                            <a:schemeClr val="bg1"/>
                          </a:solidFill>
                          <a:latin typeface="Comic Sans MS" panose="030F0702030302020204" pitchFamily="66" charset="0"/>
                        </a:rPr>
                        <a:t>Chapter 13 Quiz today</a:t>
                      </a:r>
                      <a:endParaRPr lang="en-US" sz="2300" b="0" u="none" baseline="0" dirty="0" smtClean="0">
                        <a:solidFill>
                          <a:schemeClr val="bg1"/>
                        </a:solidFill>
                        <a:latin typeface="Comic Sans MS" panose="030F0702030302020204" pitchFamily="66" charset="0"/>
                      </a:endParaRPr>
                    </a:p>
                  </a:txBody>
                  <a:tcPr>
                    <a:solidFill>
                      <a:schemeClr val="accent1">
                        <a:lumMod val="75000"/>
                        <a:alpha val="80000"/>
                      </a:schemeClr>
                    </a:solidFill>
                  </a:tcPr>
                </a:tc>
                <a:extLst>
                  <a:ext uri="{0D108BD9-81ED-4DB2-BD59-A6C34878D82A}">
                    <a16:rowId xmlns:a16="http://schemas.microsoft.com/office/drawing/2014/main" val="732799979"/>
                  </a:ext>
                </a:extLst>
              </a:tr>
              <a:tr h="1281100">
                <a:tc>
                  <a:txBody>
                    <a:bodyPr/>
                    <a:lstStyle/>
                    <a:p>
                      <a:pPr algn="ctr"/>
                      <a:r>
                        <a:rPr lang="en-US" sz="3000" dirty="0" smtClean="0">
                          <a:solidFill>
                            <a:schemeClr val="bg1"/>
                          </a:solidFill>
                          <a:latin typeface="Britannic Bold" panose="020B0903060703020204" pitchFamily="34" charset="0"/>
                        </a:rPr>
                        <a:t>HOMEWORK</a:t>
                      </a:r>
                      <a:endParaRPr lang="en-US" sz="3000" dirty="0">
                        <a:solidFill>
                          <a:schemeClr val="bg1"/>
                        </a:solidFill>
                        <a:latin typeface="Britannic Bold" panose="020B0903060703020204" pitchFamily="34" charset="0"/>
                      </a:endParaRPr>
                    </a:p>
                  </a:txBody>
                  <a:tcPr anchor="ctr">
                    <a:solidFill>
                      <a:schemeClr val="accent1">
                        <a:lumMod val="75000"/>
                        <a:alpha val="80000"/>
                      </a:schemeClr>
                    </a:solidFill>
                  </a:tcPr>
                </a:tc>
                <a:tc>
                  <a:txBody>
                    <a:bodyPr/>
                    <a:lstStyle/>
                    <a:p>
                      <a:pPr algn="ctr"/>
                      <a:r>
                        <a:rPr lang="en-US" sz="2500" b="0" dirty="0" smtClean="0">
                          <a:solidFill>
                            <a:schemeClr val="bg1"/>
                          </a:solidFill>
                          <a:latin typeface="Comic Sans MS" panose="030F0702030302020204" pitchFamily="66" charset="0"/>
                        </a:rPr>
                        <a:t>Have a stellar</a:t>
                      </a:r>
                      <a:r>
                        <a:rPr lang="en-US" sz="2500" b="0" baseline="0" dirty="0" smtClean="0">
                          <a:solidFill>
                            <a:schemeClr val="bg1"/>
                          </a:solidFill>
                          <a:latin typeface="Comic Sans MS" panose="030F0702030302020204" pitchFamily="66" charset="0"/>
                        </a:rPr>
                        <a:t> weekend</a:t>
                      </a:r>
                      <a:endParaRPr lang="en-US" sz="2500" b="0" dirty="0">
                        <a:solidFill>
                          <a:schemeClr val="bg1"/>
                        </a:solidFill>
                        <a:latin typeface="Comic Sans MS" panose="030F0702030302020204" pitchFamily="66" charset="0"/>
                      </a:endParaRPr>
                    </a:p>
                  </a:txBody>
                  <a:tcPr anchor="ctr">
                    <a:solidFill>
                      <a:schemeClr val="accent1">
                        <a:lumMod val="75000"/>
                        <a:alpha val="80000"/>
                      </a:schemeClr>
                    </a:solidFill>
                  </a:tcPr>
                </a:tc>
                <a:extLst>
                  <a:ext uri="{0D108BD9-81ED-4DB2-BD59-A6C34878D82A}">
                    <a16:rowId xmlns:a16="http://schemas.microsoft.com/office/drawing/2014/main" val="2729628167"/>
                  </a:ext>
                </a:extLst>
              </a:tr>
            </a:tbl>
          </a:graphicData>
        </a:graphic>
      </p:graphicFrame>
      <p:sp>
        <p:nvSpPr>
          <p:cNvPr id="5" name="Rectangle 4"/>
          <p:cNvSpPr/>
          <p:nvPr/>
        </p:nvSpPr>
        <p:spPr>
          <a:xfrm>
            <a:off x="248193" y="142875"/>
            <a:ext cx="11691257" cy="914400"/>
          </a:xfrm>
          <a:prstGeom prst="rect">
            <a:avLst/>
          </a:prstGeom>
          <a:solidFill>
            <a:schemeClr val="bg1">
              <a:alpha val="6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accent1">
                    <a:lumMod val="75000"/>
                  </a:schemeClr>
                </a:solidFill>
                <a:latin typeface="Comic Sans MS" panose="030F0702030302020204" pitchFamily="66" charset="0"/>
              </a:rPr>
              <a:t>Friday, </a:t>
            </a:r>
            <a:r>
              <a:rPr lang="en-US" sz="4000" b="1" dirty="0" smtClean="0">
                <a:solidFill>
                  <a:schemeClr val="accent1">
                    <a:lumMod val="75000"/>
                  </a:schemeClr>
                </a:solidFill>
                <a:latin typeface="Comic Sans MS" panose="030F0702030302020204" pitchFamily="66" charset="0"/>
              </a:rPr>
              <a:t>April </a:t>
            </a:r>
            <a:r>
              <a:rPr lang="en-US" sz="4000" b="1" dirty="0" smtClean="0">
                <a:solidFill>
                  <a:schemeClr val="accent1">
                    <a:lumMod val="75000"/>
                  </a:schemeClr>
                </a:solidFill>
                <a:latin typeface="Comic Sans MS" panose="030F0702030302020204" pitchFamily="66" charset="0"/>
              </a:rPr>
              <a:t>12</a:t>
            </a:r>
            <a:r>
              <a:rPr lang="en-US" sz="4000" b="1" baseline="30000" dirty="0" smtClean="0">
                <a:solidFill>
                  <a:schemeClr val="accent1">
                    <a:lumMod val="75000"/>
                  </a:schemeClr>
                </a:solidFill>
                <a:latin typeface="Comic Sans MS" panose="030F0702030302020204" pitchFamily="66" charset="0"/>
              </a:rPr>
              <a:t>th</a:t>
            </a:r>
            <a:r>
              <a:rPr lang="en-US" sz="4000" b="1" dirty="0" smtClean="0">
                <a:solidFill>
                  <a:schemeClr val="accent1">
                    <a:lumMod val="75000"/>
                  </a:schemeClr>
                </a:solidFill>
                <a:latin typeface="Comic Sans MS" panose="030F0702030302020204" pitchFamily="66" charset="0"/>
              </a:rPr>
              <a:t>, 2019</a:t>
            </a:r>
          </a:p>
        </p:txBody>
      </p:sp>
    </p:spTree>
    <p:extLst>
      <p:ext uri="{BB962C8B-B14F-4D97-AF65-F5344CB8AC3E}">
        <p14:creationId xmlns:p14="http://schemas.microsoft.com/office/powerpoint/2010/main" val="4084449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Review</a:t>
            </a:r>
            <a:endParaRPr lang="en-US" dirty="0">
              <a:latin typeface="Algerian" panose="04020705040A02060702" pitchFamily="82" charset="0"/>
            </a:endParaRPr>
          </a:p>
        </p:txBody>
      </p:sp>
      <p:sp>
        <p:nvSpPr>
          <p:cNvPr id="4" name="Content Placeholder 3"/>
          <p:cNvSpPr>
            <a:spLocks noGrp="1"/>
          </p:cNvSpPr>
          <p:nvPr>
            <p:ph sz="half" idx="1"/>
          </p:nvPr>
        </p:nvSpPr>
        <p:spPr/>
        <p:txBody>
          <a:bodyPr/>
          <a:lstStyle/>
          <a:p>
            <a:r>
              <a:rPr lang="en-US" dirty="0" smtClean="0">
                <a:latin typeface="Comic Sans MS" panose="030F0702030302020204" pitchFamily="66" charset="0"/>
              </a:rPr>
              <a:t>After the </a:t>
            </a:r>
            <a:r>
              <a:rPr lang="en-US" u="sng" dirty="0" smtClean="0">
                <a:latin typeface="Comic Sans MS" panose="030F0702030302020204" pitchFamily="66" charset="0"/>
              </a:rPr>
              <a:t>annexation</a:t>
            </a:r>
            <a:r>
              <a:rPr lang="en-US" dirty="0" smtClean="0">
                <a:latin typeface="Comic Sans MS" panose="030F0702030302020204" pitchFamily="66" charset="0"/>
              </a:rPr>
              <a:t> of Texas in 1845 Mexico still claimed the southwest as its land.</a:t>
            </a:r>
          </a:p>
          <a:p>
            <a:pPr marL="0" indent="0">
              <a:buNone/>
            </a:pPr>
            <a:endParaRPr lang="en-US" dirty="0" smtClean="0">
              <a:latin typeface="Comic Sans MS" panose="030F0702030302020204" pitchFamily="66" charset="0"/>
            </a:endParaRPr>
          </a:p>
          <a:p>
            <a:r>
              <a:rPr lang="en-US" dirty="0" smtClean="0">
                <a:latin typeface="Comic Sans MS" panose="030F0702030302020204" pitchFamily="66" charset="0"/>
              </a:rPr>
              <a:t>Tensions rose between the two countries until war finally began</a:t>
            </a:r>
          </a:p>
        </p:txBody>
      </p:sp>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096000" y="1339057"/>
            <a:ext cx="6047383" cy="4837906"/>
          </a:xfrm>
        </p:spPr>
      </p:pic>
    </p:spTree>
    <p:extLst>
      <p:ext uri="{BB962C8B-B14F-4D97-AF65-F5344CB8AC3E}">
        <p14:creationId xmlns:p14="http://schemas.microsoft.com/office/powerpoint/2010/main" val="1993101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4697" y="1"/>
            <a:ext cx="7267303" cy="6858000"/>
          </a:xfrm>
          <a:prstGeom prst="rect">
            <a:avLst/>
          </a:prstGeom>
        </p:spPr>
      </p:pic>
      <p:sp>
        <p:nvSpPr>
          <p:cNvPr id="3" name="TextBox 2"/>
          <p:cNvSpPr txBox="1"/>
          <p:nvPr/>
        </p:nvSpPr>
        <p:spPr>
          <a:xfrm>
            <a:off x="431075" y="1280161"/>
            <a:ext cx="4271554" cy="4493538"/>
          </a:xfrm>
          <a:prstGeom prst="rect">
            <a:avLst/>
          </a:prstGeom>
          <a:noFill/>
        </p:spPr>
        <p:txBody>
          <a:bodyPr wrap="square" rtlCol="0">
            <a:spAutoFit/>
          </a:bodyPr>
          <a:lstStyle/>
          <a:p>
            <a:pPr marL="285750" indent="-285750">
              <a:buFont typeface="Arial" panose="020B0604020202020204" pitchFamily="34" charset="0"/>
              <a:buChar char="•"/>
            </a:pPr>
            <a:r>
              <a:rPr lang="en-US" sz="2200" dirty="0" smtClean="0">
                <a:latin typeface="Comic Sans MS" panose="030F0702030302020204" pitchFamily="66" charset="0"/>
              </a:rPr>
              <a:t>Mexico said the U.S. government illegally brought Texas into the union and had no right to its ‘claimed’ territory.</a:t>
            </a:r>
          </a:p>
          <a:p>
            <a:endParaRPr lang="en-US" sz="2200" dirty="0" smtClean="0">
              <a:latin typeface="Comic Sans MS" panose="030F0702030302020204" pitchFamily="66" charset="0"/>
            </a:endParaRPr>
          </a:p>
          <a:p>
            <a:pPr marL="285750" indent="-285750">
              <a:buFont typeface="Arial" panose="020B0604020202020204" pitchFamily="34" charset="0"/>
              <a:buChar char="•"/>
            </a:pPr>
            <a:endParaRPr lang="en-US" sz="2200" dirty="0">
              <a:latin typeface="Comic Sans MS" panose="030F0702030302020204" pitchFamily="66" charset="0"/>
            </a:endParaRPr>
          </a:p>
          <a:p>
            <a:pPr marL="285750" indent="-285750">
              <a:buFont typeface="Arial" panose="020B0604020202020204" pitchFamily="34" charset="0"/>
              <a:buChar char="•"/>
            </a:pPr>
            <a:endParaRPr lang="en-US" sz="2200" dirty="0" smtClean="0">
              <a:latin typeface="Comic Sans MS" panose="030F0702030302020204" pitchFamily="66" charset="0"/>
            </a:endParaRPr>
          </a:p>
          <a:p>
            <a:pPr marL="285750" indent="-285750">
              <a:buFont typeface="Arial" panose="020B0604020202020204" pitchFamily="34" charset="0"/>
              <a:buChar char="•"/>
            </a:pPr>
            <a:r>
              <a:rPr lang="en-US" sz="2200" dirty="0" smtClean="0">
                <a:latin typeface="Comic Sans MS" panose="030F0702030302020204" pitchFamily="66" charset="0"/>
              </a:rPr>
              <a:t>The boundary of Texas was never agreed to and both Mexican and U.S. soldiers are stationed along the Nueces Strip (red).</a:t>
            </a:r>
            <a:endParaRPr lang="en-US" sz="2200" dirty="0">
              <a:latin typeface="Comic Sans MS" panose="030F0702030302020204" pitchFamily="66" charset="0"/>
            </a:endParaRPr>
          </a:p>
        </p:txBody>
      </p:sp>
      <p:sp>
        <p:nvSpPr>
          <p:cNvPr id="4" name="Oval 3"/>
          <p:cNvSpPr/>
          <p:nvPr/>
        </p:nvSpPr>
        <p:spPr>
          <a:xfrm rot="2514785">
            <a:off x="7822100" y="5328917"/>
            <a:ext cx="2760225" cy="696226"/>
          </a:xfrm>
          <a:prstGeom prst="ellipse">
            <a:avLst/>
          </a:prstGeom>
          <a:solidFill>
            <a:srgbClr val="FF0000">
              <a:alpha val="61000"/>
            </a:srgbClr>
          </a:solidFill>
          <a:ln>
            <a:solidFill>
              <a:schemeClr val="tx1">
                <a:alpha val="6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590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5389"/>
            <a:ext cx="10515600" cy="6035040"/>
          </a:xfrm>
        </p:spPr>
        <p:txBody>
          <a:bodyPr>
            <a:normAutofit fontScale="77500" lnSpcReduction="20000"/>
          </a:bodyPr>
          <a:lstStyle/>
          <a:p>
            <a:pPr marL="0" marR="0">
              <a:lnSpc>
                <a:spcPct val="107000"/>
              </a:lnSpc>
              <a:spcBef>
                <a:spcPts val="0"/>
              </a:spcBef>
              <a:spcAft>
                <a:spcPts val="0"/>
              </a:spcAft>
            </a:pPr>
            <a:r>
              <a:rPr lang="en-US" b="1" u="sng" dirty="0">
                <a:latin typeface="Calibri" panose="020F0502020204030204" pitchFamily="34" charset="0"/>
                <a:ea typeface="Calibri" panose="020F0502020204030204" pitchFamily="34" charset="0"/>
                <a:cs typeface="Times New Roman" panose="02020603050405020304" pitchFamily="18" charset="0"/>
              </a:rPr>
              <a:t>Source:</a:t>
            </a:r>
            <a:r>
              <a:rPr lang="en-US" b="1" dirty="0">
                <a:latin typeface="Calibri" panose="020F0502020204030204" pitchFamily="34" charset="0"/>
                <a:ea typeface="Calibri" panose="020F0502020204030204" pitchFamily="34" charset="0"/>
                <a:cs typeface="Times New Roman" panose="02020603050405020304" pitchFamily="18" charset="0"/>
              </a:rPr>
              <a:t>  Henry William Elson and Cornelia Eliza </a:t>
            </a:r>
            <a:r>
              <a:rPr lang="en-US" b="1" dirty="0" err="1">
                <a:latin typeface="Calibri" panose="020F0502020204030204" pitchFamily="34" charset="0"/>
                <a:ea typeface="Calibri" panose="020F0502020204030204" pitchFamily="34" charset="0"/>
                <a:cs typeface="Times New Roman" panose="02020603050405020304" pitchFamily="18" charset="0"/>
              </a:rPr>
              <a:t>MacMullan</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b="1" i="1" dirty="0">
                <a:latin typeface="Calibri" panose="020F0502020204030204" pitchFamily="34" charset="0"/>
                <a:ea typeface="Calibri" panose="020F0502020204030204" pitchFamily="34" charset="0"/>
                <a:cs typeface="Times New Roman" panose="02020603050405020304" pitchFamily="18" charset="0"/>
              </a:rPr>
              <a:t>The Story of Our Country</a:t>
            </a:r>
            <a:r>
              <a:rPr lang="en-US" b="1" dirty="0">
                <a:latin typeface="Calibri" panose="020F0502020204030204" pitchFamily="34" charset="0"/>
                <a:ea typeface="Calibri" panose="020F0502020204030204" pitchFamily="34" charset="0"/>
                <a:cs typeface="Times New Roman" panose="02020603050405020304" pitchFamily="18" charset="0"/>
              </a:rPr>
              <a:t> (New York:  </a:t>
            </a:r>
            <a:r>
              <a:rPr lang="en-US" b="1" dirty="0" smtClean="0">
                <a:latin typeface="Calibri" panose="020F0502020204030204" pitchFamily="34" charset="0"/>
                <a:ea typeface="Calibri" panose="020F0502020204030204" pitchFamily="34" charset="0"/>
                <a:cs typeface="Times New Roman" panose="02020603050405020304" pitchFamily="18" charset="0"/>
              </a:rPr>
              <a:t>Thompson </a:t>
            </a:r>
            <a:r>
              <a:rPr lang="en-US" b="1" dirty="0">
                <a:latin typeface="Calibri" panose="020F0502020204030204" pitchFamily="34" charset="0"/>
                <a:ea typeface="Calibri" panose="020F0502020204030204" pitchFamily="34" charset="0"/>
                <a:cs typeface="Times New Roman" panose="02020603050405020304" pitchFamily="18" charset="0"/>
              </a:rPr>
              <a:t>Brown Company; Johnson, </a:t>
            </a:r>
            <a:r>
              <a:rPr lang="en-US" b="1" dirty="0" err="1">
                <a:latin typeface="Calibri" panose="020F0502020204030204" pitchFamily="34" charset="0"/>
                <a:ea typeface="Calibri" panose="020F0502020204030204" pitchFamily="34" charset="0"/>
                <a:cs typeface="Times New Roman" panose="02020603050405020304" pitchFamily="18" charset="0"/>
              </a:rPr>
              <a:t>Blagen</a:t>
            </a:r>
            <a:r>
              <a:rPr lang="en-US" b="1" dirty="0">
                <a:latin typeface="Calibri" panose="020F0502020204030204" pitchFamily="34" charset="0"/>
                <a:ea typeface="Calibri" panose="020F0502020204030204" pitchFamily="34" charset="0"/>
                <a:cs typeface="Times New Roman" panose="02020603050405020304" pitchFamily="18" charset="0"/>
              </a:rPr>
              <a:t> &amp; Co., 1911) [modified text]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i="1" dirty="0">
                <a:latin typeface="Calibri" panose="020F0502020204030204" pitchFamily="34" charset="0"/>
                <a:ea typeface="Calibri" panose="020F0502020204030204" pitchFamily="34" charset="0"/>
                <a:cs typeface="Times New Roman" panose="02020603050405020304" pitchFamily="18" charset="0"/>
              </a:rPr>
              <a:t>President Polk, fearing an attack, sent General Zachary Taylor to the disputed territory. And not many days passed before General Taylor received a letter from the Mexican general, </a:t>
            </a:r>
            <a:r>
              <a:rPr lang="en-US" i="1" dirty="0" err="1">
                <a:latin typeface="Calibri" panose="020F0502020204030204" pitchFamily="34" charset="0"/>
                <a:ea typeface="Calibri" panose="020F0502020204030204" pitchFamily="34" charset="0"/>
                <a:cs typeface="Times New Roman" panose="02020603050405020304" pitchFamily="18" charset="0"/>
              </a:rPr>
              <a:t>Ampudia</a:t>
            </a:r>
            <a:r>
              <a:rPr lang="en-US" i="1" dirty="0">
                <a:latin typeface="Calibri" panose="020F0502020204030204" pitchFamily="34" charset="0"/>
                <a:ea typeface="Calibri" panose="020F0502020204030204" pitchFamily="34" charset="0"/>
                <a:cs typeface="Times New Roman" panose="02020603050405020304" pitchFamily="18" charset="0"/>
              </a:rPr>
              <a:t>….. “I require you to break up your camp and retire to the other bank of the Nueces River. If you insist upon remaining upon the soil, it will clearly result that weapons, and weapons alone, must decide."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i="1" dirty="0">
                <a:latin typeface="Calibri" panose="020F0502020204030204" pitchFamily="34" charset="0"/>
                <a:ea typeface="Calibri" panose="020F0502020204030204" pitchFamily="34" charset="0"/>
                <a:cs typeface="Times New Roman" panose="02020603050405020304" pitchFamily="18" charset="0"/>
              </a:rPr>
              <a:t>What was General Taylor's answer? "The instruction I am acting by will not allow me to go back from my position. I regret the alternative that you offer, but, at the same time, wish it understood that I shall by no means avoid such an alternative, leaving the responsibility with those who (foolishly start conflicts)."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i="1" dirty="0">
                <a:latin typeface="Calibri" panose="020F0502020204030204" pitchFamily="34" charset="0"/>
                <a:ea typeface="Calibri" panose="020F0502020204030204" pitchFamily="34" charset="0"/>
                <a:cs typeface="Times New Roman" panose="02020603050405020304" pitchFamily="18" charset="0"/>
              </a:rPr>
              <a:t>It was not long after this that war was declared. General Taylor did not wait for more soldiers to arrive, but marched on and defeated the Mexicans near the mouth of the Rio Grande, although they outnumbered him. The enemy fled across the river, but Taylor followed them and captured the town of Matamoros. He then moved up the Rio Grande to besiege Monterey, one of the most strongly fortified cities of Mexico.</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16749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8394"/>
            <a:ext cx="10515600" cy="5885410"/>
          </a:xfrm>
        </p:spPr>
        <p:txBody>
          <a:bodyPr>
            <a:normAutofit fontScale="92500"/>
          </a:bodyPr>
          <a:lstStyle/>
          <a:p>
            <a:pPr marL="0" marR="0">
              <a:lnSpc>
                <a:spcPct val="107000"/>
              </a:lnSpc>
              <a:spcBef>
                <a:spcPts val="0"/>
              </a:spcBef>
              <a:spcAft>
                <a:spcPts val="0"/>
              </a:spcAft>
            </a:pPr>
            <a:r>
              <a:rPr lang="en-US" b="1" u="sng" dirty="0">
                <a:latin typeface="Calibri" panose="020F0502020204030204" pitchFamily="34" charset="0"/>
                <a:ea typeface="Calibri" panose="020F0502020204030204" pitchFamily="34" charset="0"/>
                <a:cs typeface="Times New Roman" panose="02020603050405020304" pitchFamily="18" charset="0"/>
              </a:rPr>
              <a:t>Source:</a:t>
            </a:r>
            <a:r>
              <a:rPr lang="en-US" b="1" dirty="0">
                <a:latin typeface="Calibri" panose="020F0502020204030204" pitchFamily="34" charset="0"/>
                <a:ea typeface="Calibri" panose="020F0502020204030204" pitchFamily="34" charset="0"/>
                <a:cs typeface="Times New Roman" panose="02020603050405020304" pitchFamily="18" charset="0"/>
              </a:rPr>
              <a:t>  James W. Davidson and Michael B. </a:t>
            </a:r>
            <a:r>
              <a:rPr lang="en-US" b="1" dirty="0" err="1">
                <a:latin typeface="Calibri" panose="020F0502020204030204" pitchFamily="34" charset="0"/>
                <a:ea typeface="Calibri" panose="020F0502020204030204" pitchFamily="34" charset="0"/>
                <a:cs typeface="Times New Roman" panose="02020603050405020304" pitchFamily="18" charset="0"/>
              </a:rPr>
              <a:t>Stoff</a:t>
            </a:r>
            <a:r>
              <a:rPr lang="en-US" b="1" dirty="0">
                <a:latin typeface="Calibri" panose="020F0502020204030204" pitchFamily="34" charset="0"/>
                <a:ea typeface="Calibri" panose="020F0502020204030204" pitchFamily="34" charset="0"/>
                <a:cs typeface="Times New Roman" panose="02020603050405020304" pitchFamily="18" charset="0"/>
              </a:rPr>
              <a:t>, The American Nation(Englewood Cliffs, NJ: Prentice </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b="1" dirty="0" smtClean="0">
                <a:latin typeface="Calibri" panose="020F0502020204030204" pitchFamily="34" charset="0"/>
                <a:ea typeface="Calibri" panose="020F0502020204030204" pitchFamily="34" charset="0"/>
                <a:cs typeface="Times New Roman" panose="02020603050405020304" pitchFamily="18" charset="0"/>
              </a:rPr>
              <a:t>Hall</a:t>
            </a:r>
            <a:r>
              <a:rPr lang="en-US" b="1" dirty="0">
                <a:latin typeface="Calibri" panose="020F0502020204030204" pitchFamily="34" charset="0"/>
                <a:ea typeface="Calibri" panose="020F0502020204030204" pitchFamily="34" charset="0"/>
                <a:cs typeface="Times New Roman" panose="02020603050405020304" pitchFamily="18" charset="0"/>
              </a:rPr>
              <a:t>, 1995), 366 [modified text]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i="1" dirty="0">
                <a:latin typeface="Calibri" panose="020F0502020204030204" pitchFamily="34" charset="0"/>
                <a:ea typeface="Calibri" panose="020F0502020204030204" pitchFamily="34" charset="0"/>
                <a:cs typeface="Times New Roman" panose="02020603050405020304" pitchFamily="18" charset="0"/>
              </a:rPr>
              <a:t>In January 1846, Polk ordered General Zachary Taylor to cross the Nueces River and set up posts along the Rio Grande. Polk knew that Mexico claimed this land and that the move might spark a war. In April 1846, Mexican troops crossed the Rio Grande and fought briefly with the Americans. Soldiers on both sides were killed.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i="1" dirty="0">
                <a:latin typeface="Calibri" panose="020F0502020204030204" pitchFamily="34" charset="0"/>
                <a:ea typeface="Calibri" panose="020F0502020204030204" pitchFamily="34" charset="0"/>
                <a:cs typeface="Times New Roman" panose="02020603050405020304" pitchFamily="18" charset="0"/>
              </a:rPr>
              <a:t>President Polk claimed that Mexico had "shed American blood upon the American soil." At his urging, Congress declared war on Mexico. Americans were divided over the war. Many people in the South and West wanted more land and so were eager to fight. Northerners, however, opposed the war. They saw it as a southern plot to add slave states to the Union.</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54864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Discussion Questions</a:t>
            </a:r>
            <a:endParaRPr lang="en-US" dirty="0"/>
          </a:p>
        </p:txBody>
      </p:sp>
      <p:sp>
        <p:nvSpPr>
          <p:cNvPr id="3" name="Content Placeholder 2"/>
          <p:cNvSpPr>
            <a:spLocks noGrp="1"/>
          </p:cNvSpPr>
          <p:nvPr>
            <p:ph idx="1"/>
          </p:nvPr>
        </p:nvSpPr>
        <p:spPr/>
        <p:txBody>
          <a:bodyPr/>
          <a:lstStyle/>
          <a:p>
            <a:pPr marL="0" lvl="0" indent="0">
              <a:buNone/>
            </a:pPr>
            <a:r>
              <a:rPr lang="en-US" sz="3500" dirty="0" smtClean="0">
                <a:latin typeface="Comic Sans MS" panose="030F0702030302020204" pitchFamily="66" charset="0"/>
              </a:rPr>
              <a:t>1. Why </a:t>
            </a:r>
            <a:r>
              <a:rPr lang="en-US" sz="3500" dirty="0">
                <a:latin typeface="Comic Sans MS" panose="030F0702030302020204" pitchFamily="66" charset="0"/>
              </a:rPr>
              <a:t>might these two textbooks have different stories for </a:t>
            </a:r>
            <a:r>
              <a:rPr lang="en-US" sz="3500" dirty="0" smtClean="0">
                <a:latin typeface="Comic Sans MS" panose="030F0702030302020204" pitchFamily="66" charset="0"/>
              </a:rPr>
              <a:t> the </a:t>
            </a:r>
            <a:r>
              <a:rPr lang="en-US" sz="3500" dirty="0">
                <a:latin typeface="Comic Sans MS" panose="030F0702030302020204" pitchFamily="66" charset="0"/>
              </a:rPr>
              <a:t>beginning of war with Mexico?</a:t>
            </a:r>
          </a:p>
          <a:p>
            <a:pPr marL="0" indent="0">
              <a:buNone/>
            </a:pPr>
            <a:endParaRPr lang="en-US" sz="3500" dirty="0">
              <a:latin typeface="Comic Sans MS" panose="030F0702030302020204" pitchFamily="66" charset="0"/>
            </a:endParaRPr>
          </a:p>
          <a:p>
            <a:pPr marL="0" lvl="0" indent="0">
              <a:buNone/>
            </a:pPr>
            <a:r>
              <a:rPr lang="en-US" sz="3500" dirty="0" smtClean="0">
                <a:latin typeface="Comic Sans MS" panose="030F0702030302020204" pitchFamily="66" charset="0"/>
              </a:rPr>
              <a:t>2. Which </a:t>
            </a:r>
            <a:r>
              <a:rPr lang="en-US" sz="3500" dirty="0">
                <a:latin typeface="Comic Sans MS" panose="030F0702030302020204" pitchFamily="66" charset="0"/>
              </a:rPr>
              <a:t>source does your group believe more? Think of at least two good reasons why.</a:t>
            </a:r>
          </a:p>
          <a:p>
            <a:endParaRPr lang="en-US" dirty="0"/>
          </a:p>
        </p:txBody>
      </p:sp>
    </p:spTree>
    <p:extLst>
      <p:ext uri="{BB962C8B-B14F-4D97-AF65-F5344CB8AC3E}">
        <p14:creationId xmlns:p14="http://schemas.microsoft.com/office/powerpoint/2010/main" val="3935850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54123345"/>
              </p:ext>
            </p:extLst>
          </p:nvPr>
        </p:nvGraphicFramePr>
        <p:xfrm>
          <a:off x="248194" y="1261698"/>
          <a:ext cx="11691257" cy="5311493"/>
        </p:xfrm>
        <a:graphic>
          <a:graphicData uri="http://schemas.openxmlformats.org/drawingml/2006/table">
            <a:tbl>
              <a:tblPr firstRow="1" bandRow="1">
                <a:tableStyleId>{5C22544A-7EE6-4342-B048-85BDC9FD1C3A}</a:tableStyleId>
              </a:tblPr>
              <a:tblGrid>
                <a:gridCol w="3074469">
                  <a:extLst>
                    <a:ext uri="{9D8B030D-6E8A-4147-A177-3AD203B41FA5}">
                      <a16:colId xmlns:a16="http://schemas.microsoft.com/office/drawing/2014/main" val="3259876658"/>
                    </a:ext>
                  </a:extLst>
                </a:gridCol>
                <a:gridCol w="8616788">
                  <a:extLst>
                    <a:ext uri="{9D8B030D-6E8A-4147-A177-3AD203B41FA5}">
                      <a16:colId xmlns:a16="http://schemas.microsoft.com/office/drawing/2014/main" val="3971444870"/>
                    </a:ext>
                  </a:extLst>
                </a:gridCol>
              </a:tblGrid>
              <a:tr h="1078381">
                <a:tc>
                  <a:txBody>
                    <a:bodyPr/>
                    <a:lstStyle/>
                    <a:p>
                      <a:pPr algn="ctr"/>
                      <a:r>
                        <a:rPr lang="en-US" sz="3000" dirty="0" smtClean="0">
                          <a:solidFill>
                            <a:schemeClr val="bg1"/>
                          </a:solidFill>
                          <a:latin typeface="Britannic Bold" panose="020B0903060703020204" pitchFamily="34" charset="0"/>
                        </a:rPr>
                        <a:t>TARGET</a:t>
                      </a:r>
                      <a:endParaRPr lang="en-US" sz="3000" dirty="0">
                        <a:solidFill>
                          <a:schemeClr val="bg1"/>
                        </a:solidFill>
                        <a:latin typeface="Britannic Bold" panose="020B0903060703020204" pitchFamily="34" charset="0"/>
                      </a:endParaRPr>
                    </a:p>
                  </a:txBody>
                  <a:tcPr anchor="ctr">
                    <a:solidFill>
                      <a:schemeClr val="accent1">
                        <a:lumMod val="75000"/>
                        <a:alpha val="80000"/>
                      </a:schemeClr>
                    </a:solidFill>
                  </a:tcPr>
                </a:tc>
                <a:tc>
                  <a:txBody>
                    <a:bodyPr/>
                    <a:lstStyle/>
                    <a:p>
                      <a:pPr algn="ctr"/>
                      <a:r>
                        <a:rPr lang="en-US" sz="2300" dirty="0" smtClean="0">
                          <a:latin typeface="Comic Sans MS" panose="030F0702030302020204" pitchFamily="66" charset="0"/>
                        </a:rPr>
                        <a:t>Analyze historical interpretations of the</a:t>
                      </a:r>
                      <a:r>
                        <a:rPr lang="en-US" sz="2300" baseline="0" dirty="0" smtClean="0">
                          <a:latin typeface="Comic Sans MS" panose="030F0702030302020204" pitchFamily="66" charset="0"/>
                        </a:rPr>
                        <a:t> Mexican-American War.</a:t>
                      </a:r>
                      <a:endParaRPr lang="en-US" sz="2300" dirty="0" smtClean="0">
                        <a:latin typeface="Comic Sans MS" panose="030F0702030302020204" pitchFamily="66" charset="0"/>
                      </a:endParaRPr>
                    </a:p>
                  </a:txBody>
                  <a:tcPr anchor="ctr">
                    <a:solidFill>
                      <a:schemeClr val="accent1">
                        <a:lumMod val="75000"/>
                        <a:alpha val="80000"/>
                      </a:schemeClr>
                    </a:solidFill>
                  </a:tcPr>
                </a:tc>
                <a:extLst>
                  <a:ext uri="{0D108BD9-81ED-4DB2-BD59-A6C34878D82A}">
                    <a16:rowId xmlns:a16="http://schemas.microsoft.com/office/drawing/2014/main" val="2895575340"/>
                  </a:ext>
                </a:extLst>
              </a:tr>
              <a:tr h="1065111">
                <a:tc>
                  <a:txBody>
                    <a:bodyPr/>
                    <a:lstStyle/>
                    <a:p>
                      <a:pPr algn="ctr"/>
                      <a:r>
                        <a:rPr lang="en-US" sz="3000" dirty="0" smtClean="0">
                          <a:solidFill>
                            <a:schemeClr val="bg1"/>
                          </a:solidFill>
                          <a:latin typeface="Britannic Bold" panose="020B0903060703020204" pitchFamily="34" charset="0"/>
                        </a:rPr>
                        <a:t>BELLWORK</a:t>
                      </a:r>
                      <a:endParaRPr lang="en-US" sz="3000" dirty="0">
                        <a:solidFill>
                          <a:schemeClr val="bg1"/>
                        </a:solidFill>
                        <a:latin typeface="Britannic Bold" panose="020B0903060703020204" pitchFamily="34" charset="0"/>
                      </a:endParaRPr>
                    </a:p>
                  </a:txBody>
                  <a:tcPr anchor="ctr">
                    <a:solidFill>
                      <a:schemeClr val="accent1">
                        <a:lumMod val="75000"/>
                        <a:alpha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500" b="0" strike="noStrike" dirty="0" smtClean="0">
                          <a:solidFill>
                            <a:schemeClr val="bg1"/>
                          </a:solidFill>
                          <a:effectLst/>
                          <a:latin typeface="Comic Sans MS" panose="030F0702030302020204" pitchFamily="66" charset="0"/>
                        </a:rPr>
                        <a:t>Reading</a:t>
                      </a:r>
                      <a:r>
                        <a:rPr lang="en-US" sz="2500" b="0" strike="noStrike" baseline="0" dirty="0" smtClean="0">
                          <a:solidFill>
                            <a:schemeClr val="bg1"/>
                          </a:solidFill>
                          <a:effectLst/>
                          <a:latin typeface="Comic Sans MS" panose="030F0702030302020204" pitchFamily="66" charset="0"/>
                        </a:rPr>
                        <a:t> essentials and a grading pen…</a:t>
                      </a:r>
                      <a:endParaRPr lang="en-US" sz="2500" b="0" strike="noStrike" dirty="0" smtClean="0">
                        <a:solidFill>
                          <a:schemeClr val="bg1"/>
                        </a:solidFill>
                        <a:effectLst/>
                        <a:latin typeface="Comic Sans MS" panose="030F0702030302020204" pitchFamily="66" charset="0"/>
                      </a:endParaRPr>
                    </a:p>
                  </a:txBody>
                  <a:tcPr anchor="ctr">
                    <a:solidFill>
                      <a:schemeClr val="accent1">
                        <a:lumMod val="75000"/>
                        <a:alpha val="80000"/>
                      </a:schemeClr>
                    </a:solidFill>
                  </a:tcPr>
                </a:tc>
                <a:extLst>
                  <a:ext uri="{0D108BD9-81ED-4DB2-BD59-A6C34878D82A}">
                    <a16:rowId xmlns:a16="http://schemas.microsoft.com/office/drawing/2014/main" val="3378334362"/>
                  </a:ext>
                </a:extLst>
              </a:tr>
              <a:tr h="1886901">
                <a:tc>
                  <a:txBody>
                    <a:bodyPr/>
                    <a:lstStyle/>
                    <a:p>
                      <a:pPr algn="ctr"/>
                      <a:r>
                        <a:rPr lang="en-US" sz="3000" dirty="0" smtClean="0">
                          <a:solidFill>
                            <a:schemeClr val="bg1"/>
                          </a:solidFill>
                          <a:latin typeface="Britannic Bold" panose="020B0903060703020204" pitchFamily="34" charset="0"/>
                        </a:rPr>
                        <a:t>CLASSWORK</a:t>
                      </a:r>
                      <a:endParaRPr lang="en-US" sz="3000" dirty="0">
                        <a:solidFill>
                          <a:schemeClr val="bg1"/>
                        </a:solidFill>
                        <a:latin typeface="Britannic Bold" panose="020B0903060703020204" pitchFamily="34" charset="0"/>
                      </a:endParaRPr>
                    </a:p>
                  </a:txBody>
                  <a:tcPr anchor="ctr">
                    <a:solidFill>
                      <a:schemeClr val="accent1">
                        <a:lumMod val="75000"/>
                        <a:alpha val="80000"/>
                      </a:schemeClr>
                    </a:solidFill>
                  </a:tcPr>
                </a:tc>
                <a:tc>
                  <a:txBody>
                    <a:bodyPr/>
                    <a:lstStyle/>
                    <a:p>
                      <a:pPr marL="0" indent="0" algn="ctr">
                        <a:buFont typeface="Arial" panose="020B0604020202020204" pitchFamily="34" charset="0"/>
                        <a:buNone/>
                      </a:pPr>
                      <a:r>
                        <a:rPr lang="en-US" sz="2300" b="1" u="sng" baseline="0" dirty="0" smtClean="0">
                          <a:solidFill>
                            <a:schemeClr val="bg1"/>
                          </a:solidFill>
                          <a:latin typeface="Comic Sans MS" panose="030F0702030302020204" pitchFamily="66" charset="0"/>
                        </a:rPr>
                        <a:t>Interpreting History: The Mexican-American War</a:t>
                      </a:r>
                    </a:p>
                    <a:p>
                      <a:pPr marL="342900" indent="-342900" algn="l">
                        <a:buFont typeface="Arial" panose="020B0604020202020204" pitchFamily="34" charset="0"/>
                        <a:buChar char="•"/>
                      </a:pPr>
                      <a:r>
                        <a:rPr lang="en-US" sz="2300" b="0" u="none" baseline="0" dirty="0" smtClean="0">
                          <a:solidFill>
                            <a:schemeClr val="bg1"/>
                          </a:solidFill>
                          <a:latin typeface="Comic Sans MS" panose="030F0702030302020204" pitchFamily="66" charset="0"/>
                        </a:rPr>
                        <a:t>Finish Venn-diagrams</a:t>
                      </a:r>
                    </a:p>
                    <a:p>
                      <a:pPr marL="342900" indent="-342900" algn="l">
                        <a:buFont typeface="Arial" panose="020B0604020202020204" pitchFamily="34" charset="0"/>
                        <a:buChar char="•"/>
                      </a:pPr>
                      <a:r>
                        <a:rPr lang="en-US" sz="2300" b="0" u="none" baseline="0" dirty="0" smtClean="0">
                          <a:solidFill>
                            <a:schemeClr val="bg1"/>
                          </a:solidFill>
                          <a:latin typeface="Comic Sans MS" panose="030F0702030302020204" pitchFamily="66" charset="0"/>
                        </a:rPr>
                        <a:t>Complete visual of your interpretation of the start of the Mexican-American war.</a:t>
                      </a:r>
                    </a:p>
                  </a:txBody>
                  <a:tcPr>
                    <a:solidFill>
                      <a:schemeClr val="accent1">
                        <a:lumMod val="75000"/>
                        <a:alpha val="80000"/>
                      </a:schemeClr>
                    </a:solidFill>
                  </a:tcPr>
                </a:tc>
                <a:extLst>
                  <a:ext uri="{0D108BD9-81ED-4DB2-BD59-A6C34878D82A}">
                    <a16:rowId xmlns:a16="http://schemas.microsoft.com/office/drawing/2014/main" val="732799979"/>
                  </a:ext>
                </a:extLst>
              </a:tr>
              <a:tr h="1281100">
                <a:tc>
                  <a:txBody>
                    <a:bodyPr/>
                    <a:lstStyle/>
                    <a:p>
                      <a:pPr algn="ctr"/>
                      <a:r>
                        <a:rPr lang="en-US" sz="3000" dirty="0" smtClean="0">
                          <a:solidFill>
                            <a:schemeClr val="bg1"/>
                          </a:solidFill>
                          <a:latin typeface="Britannic Bold" panose="020B0903060703020204" pitchFamily="34" charset="0"/>
                        </a:rPr>
                        <a:t>HOMEWORK</a:t>
                      </a:r>
                      <a:endParaRPr lang="en-US" sz="3000" dirty="0">
                        <a:solidFill>
                          <a:schemeClr val="bg1"/>
                        </a:solidFill>
                        <a:latin typeface="Britannic Bold" panose="020B0903060703020204" pitchFamily="34" charset="0"/>
                      </a:endParaRPr>
                    </a:p>
                  </a:txBody>
                  <a:tcPr anchor="ctr">
                    <a:solidFill>
                      <a:schemeClr val="accent1">
                        <a:lumMod val="75000"/>
                        <a:alpha val="80000"/>
                      </a:schemeClr>
                    </a:solidFill>
                  </a:tcPr>
                </a:tc>
                <a:tc>
                  <a:txBody>
                    <a:bodyPr/>
                    <a:lstStyle/>
                    <a:p>
                      <a:pPr algn="ctr"/>
                      <a:r>
                        <a:rPr lang="en-US" sz="2500" b="0" dirty="0" smtClean="0">
                          <a:solidFill>
                            <a:schemeClr val="bg1"/>
                          </a:solidFill>
                          <a:latin typeface="Comic Sans MS" panose="030F0702030302020204" pitchFamily="66" charset="0"/>
                        </a:rPr>
                        <a:t>None</a:t>
                      </a:r>
                      <a:endParaRPr lang="en-US" sz="2500" b="0" dirty="0">
                        <a:solidFill>
                          <a:schemeClr val="bg1"/>
                        </a:solidFill>
                        <a:latin typeface="Comic Sans MS" panose="030F0702030302020204" pitchFamily="66" charset="0"/>
                      </a:endParaRPr>
                    </a:p>
                  </a:txBody>
                  <a:tcPr anchor="ctr">
                    <a:solidFill>
                      <a:schemeClr val="accent1">
                        <a:lumMod val="75000"/>
                        <a:alpha val="80000"/>
                      </a:schemeClr>
                    </a:solidFill>
                  </a:tcPr>
                </a:tc>
                <a:extLst>
                  <a:ext uri="{0D108BD9-81ED-4DB2-BD59-A6C34878D82A}">
                    <a16:rowId xmlns:a16="http://schemas.microsoft.com/office/drawing/2014/main" val="2729628167"/>
                  </a:ext>
                </a:extLst>
              </a:tr>
            </a:tbl>
          </a:graphicData>
        </a:graphic>
      </p:graphicFrame>
      <p:sp>
        <p:nvSpPr>
          <p:cNvPr id="5" name="Rectangle 4"/>
          <p:cNvSpPr/>
          <p:nvPr/>
        </p:nvSpPr>
        <p:spPr>
          <a:xfrm>
            <a:off x="248193" y="142875"/>
            <a:ext cx="11691257" cy="914400"/>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accent1">
                    <a:lumMod val="75000"/>
                  </a:schemeClr>
                </a:solidFill>
                <a:latin typeface="Comic Sans MS" panose="030F0702030302020204" pitchFamily="66" charset="0"/>
              </a:rPr>
              <a:t>Tuesday, April 9</a:t>
            </a:r>
            <a:r>
              <a:rPr lang="en-US" sz="4000" b="1" baseline="30000" dirty="0" smtClean="0">
                <a:solidFill>
                  <a:schemeClr val="accent1">
                    <a:lumMod val="75000"/>
                  </a:schemeClr>
                </a:solidFill>
                <a:latin typeface="Comic Sans MS" panose="030F0702030302020204" pitchFamily="66" charset="0"/>
              </a:rPr>
              <a:t>th</a:t>
            </a:r>
            <a:r>
              <a:rPr lang="en-US" sz="4000" b="1" dirty="0" smtClean="0">
                <a:solidFill>
                  <a:schemeClr val="accent1">
                    <a:lumMod val="75000"/>
                  </a:schemeClr>
                </a:solidFill>
                <a:latin typeface="Comic Sans MS" panose="030F0702030302020204" pitchFamily="66" charset="0"/>
              </a:rPr>
              <a:t>, 2019</a:t>
            </a:r>
          </a:p>
        </p:txBody>
      </p:sp>
    </p:spTree>
    <p:extLst>
      <p:ext uri="{BB962C8B-B14F-4D97-AF65-F5344CB8AC3E}">
        <p14:creationId xmlns:p14="http://schemas.microsoft.com/office/powerpoint/2010/main" val="3868293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194" y="166255"/>
            <a:ext cx="11691257" cy="96427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235465350"/>
              </p:ext>
            </p:extLst>
          </p:nvPr>
        </p:nvGraphicFramePr>
        <p:xfrm>
          <a:off x="248194" y="1261698"/>
          <a:ext cx="11691257" cy="5311493"/>
        </p:xfrm>
        <a:graphic>
          <a:graphicData uri="http://schemas.openxmlformats.org/drawingml/2006/table">
            <a:tbl>
              <a:tblPr firstRow="1" bandRow="1">
                <a:tableStyleId>{5C22544A-7EE6-4342-B048-85BDC9FD1C3A}</a:tableStyleId>
              </a:tblPr>
              <a:tblGrid>
                <a:gridCol w="3074469">
                  <a:extLst>
                    <a:ext uri="{9D8B030D-6E8A-4147-A177-3AD203B41FA5}">
                      <a16:colId xmlns:a16="http://schemas.microsoft.com/office/drawing/2014/main" val="3259876658"/>
                    </a:ext>
                  </a:extLst>
                </a:gridCol>
                <a:gridCol w="8616788">
                  <a:extLst>
                    <a:ext uri="{9D8B030D-6E8A-4147-A177-3AD203B41FA5}">
                      <a16:colId xmlns:a16="http://schemas.microsoft.com/office/drawing/2014/main" val="3971444870"/>
                    </a:ext>
                  </a:extLst>
                </a:gridCol>
              </a:tblGrid>
              <a:tr h="1078381">
                <a:tc>
                  <a:txBody>
                    <a:bodyPr/>
                    <a:lstStyle/>
                    <a:p>
                      <a:pPr algn="ctr"/>
                      <a:r>
                        <a:rPr lang="en-US" sz="3000" dirty="0" smtClean="0">
                          <a:solidFill>
                            <a:schemeClr val="bg1"/>
                          </a:solidFill>
                          <a:latin typeface="Britannic Bold" panose="020B0903060703020204" pitchFamily="34" charset="0"/>
                        </a:rPr>
                        <a:t>TARGET</a:t>
                      </a:r>
                      <a:endParaRPr lang="en-US" sz="3000" dirty="0">
                        <a:solidFill>
                          <a:schemeClr val="bg1"/>
                        </a:solidFill>
                        <a:latin typeface="Britannic Bold" panose="020B0903060703020204" pitchFamily="34" charset="0"/>
                      </a:endParaRPr>
                    </a:p>
                  </a:txBody>
                  <a:tcPr anchor="ctr">
                    <a:solidFill>
                      <a:schemeClr val="accent1">
                        <a:lumMod val="75000"/>
                        <a:alpha val="80000"/>
                      </a:schemeClr>
                    </a:solidFill>
                  </a:tcPr>
                </a:tc>
                <a:tc>
                  <a:txBody>
                    <a:bodyPr/>
                    <a:lstStyle/>
                    <a:p>
                      <a:pPr algn="ctr"/>
                      <a:r>
                        <a:rPr lang="en-US" sz="2300" dirty="0" smtClean="0">
                          <a:latin typeface="Comic Sans MS" panose="030F0702030302020204" pitchFamily="66" charset="0"/>
                        </a:rPr>
                        <a:t>Describe how the</a:t>
                      </a:r>
                      <a:r>
                        <a:rPr lang="en-US" sz="2300" baseline="0" dirty="0" smtClean="0">
                          <a:latin typeface="Comic Sans MS" panose="030F0702030302020204" pitchFamily="66" charset="0"/>
                        </a:rPr>
                        <a:t> gold rush led settlers west</a:t>
                      </a:r>
                      <a:endParaRPr lang="en-US" sz="2300" dirty="0" smtClean="0">
                        <a:latin typeface="Comic Sans MS" panose="030F0702030302020204" pitchFamily="66" charset="0"/>
                      </a:endParaRPr>
                    </a:p>
                  </a:txBody>
                  <a:tcPr anchor="ctr">
                    <a:solidFill>
                      <a:schemeClr val="accent1">
                        <a:lumMod val="75000"/>
                        <a:alpha val="80000"/>
                      </a:schemeClr>
                    </a:solidFill>
                  </a:tcPr>
                </a:tc>
                <a:extLst>
                  <a:ext uri="{0D108BD9-81ED-4DB2-BD59-A6C34878D82A}">
                    <a16:rowId xmlns:a16="http://schemas.microsoft.com/office/drawing/2014/main" val="2895575340"/>
                  </a:ext>
                </a:extLst>
              </a:tr>
              <a:tr h="1065111">
                <a:tc>
                  <a:txBody>
                    <a:bodyPr/>
                    <a:lstStyle/>
                    <a:p>
                      <a:pPr algn="ctr"/>
                      <a:r>
                        <a:rPr lang="en-US" sz="3000" dirty="0" smtClean="0">
                          <a:solidFill>
                            <a:schemeClr val="bg1"/>
                          </a:solidFill>
                          <a:latin typeface="Britannic Bold" panose="020B0903060703020204" pitchFamily="34" charset="0"/>
                        </a:rPr>
                        <a:t>BELLWORK</a:t>
                      </a:r>
                      <a:endParaRPr lang="en-US" sz="3000" dirty="0">
                        <a:solidFill>
                          <a:schemeClr val="bg1"/>
                        </a:solidFill>
                        <a:latin typeface="Britannic Bold" panose="020B0903060703020204" pitchFamily="34" charset="0"/>
                      </a:endParaRPr>
                    </a:p>
                  </a:txBody>
                  <a:tcPr anchor="ctr">
                    <a:solidFill>
                      <a:schemeClr val="accent1">
                        <a:lumMod val="75000"/>
                        <a:alpha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500" b="0" strike="noStrike" dirty="0" smtClean="0">
                          <a:solidFill>
                            <a:schemeClr val="bg1"/>
                          </a:solidFill>
                          <a:effectLst/>
                          <a:latin typeface="Comic Sans MS" panose="030F0702030302020204" pitchFamily="66" charset="0"/>
                        </a:rPr>
                        <a:t>What was President Polk’s plan for defeating</a:t>
                      </a:r>
                      <a:r>
                        <a:rPr lang="en-US" sz="2500" b="0" strike="noStrike" baseline="0" dirty="0" smtClean="0">
                          <a:solidFill>
                            <a:schemeClr val="bg1"/>
                          </a:solidFill>
                          <a:effectLst/>
                          <a:latin typeface="Comic Sans MS" panose="030F0702030302020204" pitchFamily="66" charset="0"/>
                        </a:rPr>
                        <a:t> Mexico? (p.369)</a:t>
                      </a:r>
                      <a:endParaRPr lang="en-US" sz="2500" b="0" strike="noStrike" dirty="0" smtClean="0">
                        <a:solidFill>
                          <a:schemeClr val="bg1"/>
                        </a:solidFill>
                        <a:effectLst/>
                        <a:latin typeface="Comic Sans MS" panose="030F0702030302020204" pitchFamily="66" charset="0"/>
                      </a:endParaRPr>
                    </a:p>
                  </a:txBody>
                  <a:tcPr anchor="ctr">
                    <a:solidFill>
                      <a:schemeClr val="accent1">
                        <a:lumMod val="75000"/>
                        <a:alpha val="80000"/>
                      </a:schemeClr>
                    </a:solidFill>
                  </a:tcPr>
                </a:tc>
                <a:extLst>
                  <a:ext uri="{0D108BD9-81ED-4DB2-BD59-A6C34878D82A}">
                    <a16:rowId xmlns:a16="http://schemas.microsoft.com/office/drawing/2014/main" val="3378334362"/>
                  </a:ext>
                </a:extLst>
              </a:tr>
              <a:tr h="1886901">
                <a:tc>
                  <a:txBody>
                    <a:bodyPr/>
                    <a:lstStyle/>
                    <a:p>
                      <a:pPr algn="ctr"/>
                      <a:r>
                        <a:rPr lang="en-US" sz="3000" dirty="0" smtClean="0">
                          <a:solidFill>
                            <a:schemeClr val="bg1"/>
                          </a:solidFill>
                          <a:latin typeface="Britannic Bold" panose="020B0903060703020204" pitchFamily="34" charset="0"/>
                        </a:rPr>
                        <a:t>CLASSWORK</a:t>
                      </a:r>
                      <a:endParaRPr lang="en-US" sz="3000" dirty="0">
                        <a:solidFill>
                          <a:schemeClr val="bg1"/>
                        </a:solidFill>
                        <a:latin typeface="Britannic Bold" panose="020B0903060703020204" pitchFamily="34" charset="0"/>
                      </a:endParaRPr>
                    </a:p>
                  </a:txBody>
                  <a:tcPr anchor="ctr">
                    <a:solidFill>
                      <a:schemeClr val="accent1">
                        <a:lumMod val="75000"/>
                        <a:alpha val="80000"/>
                      </a:schemeClr>
                    </a:solidFill>
                  </a:tcPr>
                </a:tc>
                <a:tc>
                  <a:txBody>
                    <a:bodyPr/>
                    <a:lstStyle/>
                    <a:p>
                      <a:pPr marL="0" indent="0" algn="ctr">
                        <a:buFont typeface="Arial" panose="020B0604020202020204" pitchFamily="34" charset="0"/>
                        <a:buNone/>
                      </a:pPr>
                      <a:r>
                        <a:rPr lang="en-US" sz="2300" b="1" u="sng" baseline="0" dirty="0" smtClean="0">
                          <a:solidFill>
                            <a:schemeClr val="bg1"/>
                          </a:solidFill>
                          <a:latin typeface="Comic Sans MS" panose="030F0702030302020204" pitchFamily="66" charset="0"/>
                        </a:rPr>
                        <a:t>Manifest Destiny – War and Gold</a:t>
                      </a:r>
                    </a:p>
                    <a:p>
                      <a:pPr marL="342900" indent="-342900" algn="l">
                        <a:buFont typeface="Arial" panose="020B0604020202020204" pitchFamily="34" charset="0"/>
                        <a:buChar char="•"/>
                      </a:pPr>
                      <a:r>
                        <a:rPr lang="en-US" sz="2300" b="0" u="none" baseline="0" dirty="0" smtClean="0">
                          <a:solidFill>
                            <a:schemeClr val="bg1"/>
                          </a:solidFill>
                          <a:latin typeface="Comic Sans MS" panose="030F0702030302020204" pitchFamily="66" charset="0"/>
                        </a:rPr>
                        <a:t>Complete 13.3 &amp; 13.4 quizzes on American expansion westward.</a:t>
                      </a:r>
                    </a:p>
                    <a:p>
                      <a:pPr marL="342900" indent="-342900" algn="l">
                        <a:buFont typeface="Arial" panose="020B0604020202020204" pitchFamily="34" charset="0"/>
                        <a:buChar char="•"/>
                      </a:pPr>
                      <a:r>
                        <a:rPr lang="en-US" sz="2300" b="0" u="none" baseline="0" dirty="0" smtClean="0">
                          <a:solidFill>
                            <a:schemeClr val="bg1"/>
                          </a:solidFill>
                          <a:latin typeface="Comic Sans MS" panose="030F0702030302020204" pitchFamily="66" charset="0"/>
                        </a:rPr>
                        <a:t>Finish Mexican war visual display, if needed.</a:t>
                      </a:r>
                    </a:p>
                    <a:p>
                      <a:pPr marL="342900" indent="-342900" algn="l">
                        <a:buFont typeface="Arial" panose="020B0604020202020204" pitchFamily="34" charset="0"/>
                        <a:buChar char="•"/>
                      </a:pPr>
                      <a:r>
                        <a:rPr lang="en-US" sz="2300" b="0" u="none" baseline="0" dirty="0" smtClean="0">
                          <a:solidFill>
                            <a:schemeClr val="bg1"/>
                          </a:solidFill>
                          <a:latin typeface="Comic Sans MS" panose="030F0702030302020204" pitchFamily="66" charset="0"/>
                        </a:rPr>
                        <a:t>Volunteers to present</a:t>
                      </a:r>
                    </a:p>
                  </a:txBody>
                  <a:tcPr>
                    <a:solidFill>
                      <a:schemeClr val="accent1">
                        <a:lumMod val="75000"/>
                        <a:alpha val="80000"/>
                      </a:schemeClr>
                    </a:solidFill>
                  </a:tcPr>
                </a:tc>
                <a:extLst>
                  <a:ext uri="{0D108BD9-81ED-4DB2-BD59-A6C34878D82A}">
                    <a16:rowId xmlns:a16="http://schemas.microsoft.com/office/drawing/2014/main" val="732799979"/>
                  </a:ext>
                </a:extLst>
              </a:tr>
              <a:tr h="1281100">
                <a:tc>
                  <a:txBody>
                    <a:bodyPr/>
                    <a:lstStyle/>
                    <a:p>
                      <a:pPr algn="ctr"/>
                      <a:r>
                        <a:rPr lang="en-US" sz="3000" dirty="0" smtClean="0">
                          <a:solidFill>
                            <a:schemeClr val="bg1"/>
                          </a:solidFill>
                          <a:latin typeface="Britannic Bold" panose="020B0903060703020204" pitchFamily="34" charset="0"/>
                        </a:rPr>
                        <a:t>HOMEWORK</a:t>
                      </a:r>
                      <a:endParaRPr lang="en-US" sz="3000" dirty="0">
                        <a:solidFill>
                          <a:schemeClr val="bg1"/>
                        </a:solidFill>
                        <a:latin typeface="Britannic Bold" panose="020B0903060703020204" pitchFamily="34" charset="0"/>
                      </a:endParaRPr>
                    </a:p>
                  </a:txBody>
                  <a:tcPr anchor="ctr">
                    <a:solidFill>
                      <a:schemeClr val="accent1">
                        <a:lumMod val="75000"/>
                        <a:alpha val="80000"/>
                      </a:schemeClr>
                    </a:solidFill>
                  </a:tcPr>
                </a:tc>
                <a:tc>
                  <a:txBody>
                    <a:bodyPr/>
                    <a:lstStyle/>
                    <a:p>
                      <a:pPr algn="ctr"/>
                      <a:r>
                        <a:rPr lang="en-US" sz="2500" b="0" dirty="0" smtClean="0">
                          <a:solidFill>
                            <a:schemeClr val="bg1"/>
                          </a:solidFill>
                          <a:latin typeface="Comic Sans MS" panose="030F0702030302020204" pitchFamily="66" charset="0"/>
                        </a:rPr>
                        <a:t>Finish 13.3</a:t>
                      </a:r>
                      <a:r>
                        <a:rPr lang="en-US" sz="2500" b="0" baseline="0" dirty="0" smtClean="0">
                          <a:solidFill>
                            <a:schemeClr val="bg1"/>
                          </a:solidFill>
                          <a:latin typeface="Comic Sans MS" panose="030F0702030302020204" pitchFamily="66" charset="0"/>
                        </a:rPr>
                        <a:t> and 13.4</a:t>
                      </a:r>
                      <a:endParaRPr lang="en-US" sz="2500" b="0" dirty="0">
                        <a:solidFill>
                          <a:schemeClr val="bg1"/>
                        </a:solidFill>
                        <a:latin typeface="Comic Sans MS" panose="030F0702030302020204" pitchFamily="66" charset="0"/>
                      </a:endParaRPr>
                    </a:p>
                  </a:txBody>
                  <a:tcPr anchor="ctr">
                    <a:solidFill>
                      <a:schemeClr val="accent1">
                        <a:lumMod val="75000"/>
                        <a:alpha val="80000"/>
                      </a:schemeClr>
                    </a:solidFill>
                  </a:tcPr>
                </a:tc>
                <a:extLst>
                  <a:ext uri="{0D108BD9-81ED-4DB2-BD59-A6C34878D82A}">
                    <a16:rowId xmlns:a16="http://schemas.microsoft.com/office/drawing/2014/main" val="2729628167"/>
                  </a:ext>
                </a:extLst>
              </a:tr>
            </a:tbl>
          </a:graphicData>
        </a:graphic>
      </p:graphicFrame>
      <p:sp>
        <p:nvSpPr>
          <p:cNvPr id="5" name="Rectangle 4"/>
          <p:cNvSpPr/>
          <p:nvPr/>
        </p:nvSpPr>
        <p:spPr>
          <a:xfrm>
            <a:off x="248193" y="142875"/>
            <a:ext cx="11691257" cy="914400"/>
          </a:xfrm>
          <a:prstGeom prst="rect">
            <a:avLst/>
          </a:prstGeom>
          <a:solidFill>
            <a:schemeClr val="bg1">
              <a:alpha val="6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accent1">
                    <a:lumMod val="75000"/>
                  </a:schemeClr>
                </a:solidFill>
                <a:latin typeface="Comic Sans MS" panose="030F0702030302020204" pitchFamily="66" charset="0"/>
              </a:rPr>
              <a:t>Wednesday, </a:t>
            </a:r>
            <a:r>
              <a:rPr lang="en-US" sz="4000" b="1" smtClean="0">
                <a:solidFill>
                  <a:schemeClr val="accent1">
                    <a:lumMod val="75000"/>
                  </a:schemeClr>
                </a:solidFill>
                <a:latin typeface="Comic Sans MS" panose="030F0702030302020204" pitchFamily="66" charset="0"/>
              </a:rPr>
              <a:t>April 10</a:t>
            </a:r>
            <a:r>
              <a:rPr lang="en-US" sz="4000" b="1" baseline="30000" smtClean="0">
                <a:solidFill>
                  <a:schemeClr val="accent1">
                    <a:lumMod val="75000"/>
                  </a:schemeClr>
                </a:solidFill>
                <a:latin typeface="Comic Sans MS" panose="030F0702030302020204" pitchFamily="66" charset="0"/>
              </a:rPr>
              <a:t>th</a:t>
            </a:r>
            <a:r>
              <a:rPr lang="en-US" sz="4000" b="1" dirty="0" smtClean="0">
                <a:solidFill>
                  <a:schemeClr val="accent1">
                    <a:lumMod val="75000"/>
                  </a:schemeClr>
                </a:solidFill>
                <a:latin typeface="Comic Sans MS" panose="030F0702030302020204" pitchFamily="66" charset="0"/>
              </a:rPr>
              <a:t>, 2019</a:t>
            </a:r>
          </a:p>
        </p:txBody>
      </p:sp>
    </p:spTree>
    <p:extLst>
      <p:ext uri="{BB962C8B-B14F-4D97-AF65-F5344CB8AC3E}">
        <p14:creationId xmlns:p14="http://schemas.microsoft.com/office/powerpoint/2010/main" val="73000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Comic Sans MS" panose="030F0702030302020204" pitchFamily="66" charset="0"/>
              </a:rPr>
              <a:t>What was President Polk’s plan for defeating Mexico? (p.369)</a:t>
            </a:r>
            <a:br>
              <a:rPr lang="en-US" dirty="0">
                <a:latin typeface="Comic Sans MS" panose="030F0702030302020204" pitchFamily="66" charset="0"/>
              </a:rPr>
            </a:br>
            <a:endParaRPr lang="en-US" dirty="0"/>
          </a:p>
        </p:txBody>
      </p:sp>
      <p:sp>
        <p:nvSpPr>
          <p:cNvPr id="3" name="Subtitle 2"/>
          <p:cNvSpPr>
            <a:spLocks noGrp="1"/>
          </p:cNvSpPr>
          <p:nvPr>
            <p:ph type="subTitle" idx="1"/>
          </p:nvPr>
        </p:nvSpPr>
        <p:spPr/>
        <p:txBody>
          <a:bodyPr/>
          <a:lstStyle/>
          <a:p>
            <a:pPr marL="457200" indent="-457200">
              <a:buAutoNum type="arabicPeriod"/>
            </a:pPr>
            <a:r>
              <a:rPr lang="en-US" b="1" dirty="0" smtClean="0">
                <a:solidFill>
                  <a:srgbClr val="FF0000"/>
                </a:solidFill>
                <a:latin typeface="Comic Sans MS" panose="030F0702030302020204" pitchFamily="66" charset="0"/>
              </a:rPr>
              <a:t>Drive Mexican army out of Texas</a:t>
            </a:r>
          </a:p>
          <a:p>
            <a:pPr marL="457200" indent="-457200">
              <a:buAutoNum type="arabicPeriod"/>
            </a:pPr>
            <a:r>
              <a:rPr lang="en-US" b="1" dirty="0" smtClean="0">
                <a:solidFill>
                  <a:srgbClr val="FF0000"/>
                </a:solidFill>
                <a:latin typeface="Comic Sans MS" panose="030F0702030302020204" pitchFamily="66" charset="0"/>
              </a:rPr>
              <a:t>Seize/capture New Mexico and California</a:t>
            </a:r>
          </a:p>
          <a:p>
            <a:pPr marL="457200" indent="-457200">
              <a:buAutoNum type="arabicPeriod"/>
            </a:pPr>
            <a:r>
              <a:rPr lang="en-US" b="1" dirty="0" smtClean="0">
                <a:solidFill>
                  <a:srgbClr val="FF0000"/>
                </a:solidFill>
                <a:latin typeface="Comic Sans MS" panose="030F0702030302020204" pitchFamily="66" charset="0"/>
              </a:rPr>
              <a:t>Invade Mexico and capture Mexico City</a:t>
            </a:r>
            <a:endParaRPr lang="en-US" b="1"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259307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29151</TotalTime>
  <Words>448</Words>
  <Application>Microsoft Office PowerPoint</Application>
  <PresentationFormat>Widescreen</PresentationFormat>
  <Paragraphs>92</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Algerian</vt:lpstr>
      <vt:lpstr>Arial</vt:lpstr>
      <vt:lpstr>Arial Rounded MT Bold</vt:lpstr>
      <vt:lpstr>Britannic Bold</vt:lpstr>
      <vt:lpstr>Calibri</vt:lpstr>
      <vt:lpstr>Calibri Light</vt:lpstr>
      <vt:lpstr>Comic Sans MS</vt:lpstr>
      <vt:lpstr>Times New Roman</vt:lpstr>
      <vt:lpstr>Office Theme</vt:lpstr>
      <vt:lpstr>PowerPoint Presentation</vt:lpstr>
      <vt:lpstr>Review</vt:lpstr>
      <vt:lpstr>PowerPoint Presentation</vt:lpstr>
      <vt:lpstr>PowerPoint Presentation</vt:lpstr>
      <vt:lpstr>PowerPoint Presentation</vt:lpstr>
      <vt:lpstr>Discussion Questions</vt:lpstr>
      <vt:lpstr>PowerPoint Presentation</vt:lpstr>
      <vt:lpstr>PowerPoint Presentation</vt:lpstr>
      <vt:lpstr>What was President Polk’s plan for defeating Mexico? (p.369) </vt:lpstr>
      <vt:lpstr>Tasks for today….</vt:lpstr>
      <vt:lpstr>PowerPoint Presentation</vt:lpstr>
      <vt:lpstr>PowerPoint Presentation</vt:lpstr>
      <vt:lpstr>PowerPoint Presentation</vt:lpstr>
    </vt:vector>
  </TitlesOfParts>
  <Company>PCSB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Markham, Trevor</dc:creator>
  <cp:lastModifiedBy>Markham, Trevor</cp:lastModifiedBy>
  <cp:revision>586</cp:revision>
  <cp:lastPrinted>2019-01-25T14:49:32Z</cp:lastPrinted>
  <dcterms:created xsi:type="dcterms:W3CDTF">2018-10-18T20:07:34Z</dcterms:created>
  <dcterms:modified xsi:type="dcterms:W3CDTF">2019-04-11T18:58:05Z</dcterms:modified>
</cp:coreProperties>
</file>