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92" r:id="rId3"/>
    <p:sldId id="285" r:id="rId4"/>
    <p:sldId id="293" r:id="rId5"/>
    <p:sldId id="296" r:id="rId6"/>
    <p:sldId id="297" r:id="rId7"/>
    <p:sldId id="298" r:id="rId8"/>
    <p:sldId id="301" r:id="rId9"/>
    <p:sldId id="300" r:id="rId10"/>
    <p:sldId id="299" r:id="rId11"/>
    <p:sldId id="287" r:id="rId12"/>
    <p:sldId id="302" r:id="rId13"/>
    <p:sldId id="303" r:id="rId14"/>
    <p:sldId id="295" r:id="rId15"/>
    <p:sldId id="291" r:id="rId16"/>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ham, Trevor" initials="MT" lastIdx="1" clrIdx="0">
    <p:extLst>
      <p:ext uri="{19B8F6BF-5375-455C-9EA6-DF929625EA0E}">
        <p15:presenceInfo xmlns:p15="http://schemas.microsoft.com/office/powerpoint/2012/main" userId="S-1-5-21-220523388-1409082233-1801674531-687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C1BF1B65-CCC5-4C4F-A6C7-1E75174E0281}" type="datetimeFigureOut">
              <a:rPr lang="en-US" smtClean="0"/>
              <a:t>1/25/2019</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B2B67E55-71A1-4302-93F2-E21710D413D0}" type="slidenum">
              <a:rPr lang="en-US" smtClean="0"/>
              <a:t>‹#›</a:t>
            </a:fld>
            <a:endParaRPr lang="en-US"/>
          </a:p>
        </p:txBody>
      </p:sp>
    </p:spTree>
    <p:extLst>
      <p:ext uri="{BB962C8B-B14F-4D97-AF65-F5344CB8AC3E}">
        <p14:creationId xmlns:p14="http://schemas.microsoft.com/office/powerpoint/2010/main" val="187878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58317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242706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799158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DFD14-22A4-43DF-BF50-2DEA386477AD}"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362138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1DFD14-22A4-43DF-BF50-2DEA386477AD}"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852376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DFD14-22A4-43DF-BF50-2DEA386477AD}"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314880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DFD14-22A4-43DF-BF50-2DEA386477AD}"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482396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DFD14-22A4-43DF-BF50-2DEA386477AD}"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93638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DFD14-22A4-43DF-BF50-2DEA386477AD}"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001770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1DFD14-22A4-43DF-BF50-2DEA386477AD}"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227944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1DFD14-22A4-43DF-BF50-2DEA386477AD}"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8522B6-C06C-42BF-B9D2-2A925F2315E4}" type="slidenum">
              <a:rPr lang="en-US" smtClean="0"/>
              <a:t>‹#›</a:t>
            </a:fld>
            <a:endParaRPr lang="en-US"/>
          </a:p>
        </p:txBody>
      </p:sp>
    </p:spTree>
    <p:extLst>
      <p:ext uri="{BB962C8B-B14F-4D97-AF65-F5344CB8AC3E}">
        <p14:creationId xmlns:p14="http://schemas.microsoft.com/office/powerpoint/2010/main" val="1425138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DFD14-22A4-43DF-BF50-2DEA386477AD}" type="datetimeFigureOut">
              <a:rPr lang="en-US" smtClean="0"/>
              <a:t>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522B6-C06C-42BF-B9D2-2A925F2315E4}" type="slidenum">
              <a:rPr lang="en-US" smtClean="0"/>
              <a:t>‹#›</a:t>
            </a:fld>
            <a:endParaRPr lang="en-US"/>
          </a:p>
        </p:txBody>
      </p:sp>
    </p:spTree>
    <p:extLst>
      <p:ext uri="{BB962C8B-B14F-4D97-AF65-F5344CB8AC3E}">
        <p14:creationId xmlns:p14="http://schemas.microsoft.com/office/powerpoint/2010/main" val="2039420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29062028"/>
              </p:ext>
            </p:extLst>
          </p:nvPr>
        </p:nvGraphicFramePr>
        <p:xfrm>
          <a:off x="248194" y="1364567"/>
          <a:ext cx="11691257" cy="5311493"/>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LEQ</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300" dirty="0" smtClean="0"/>
                        <a:t>Identify</a:t>
                      </a:r>
                      <a:r>
                        <a:rPr lang="en-US" sz="2300" baseline="0" dirty="0" smtClean="0"/>
                        <a:t> major domestic and international events during Thomas Jefferson’s Presidency</a:t>
                      </a:r>
                      <a:endParaRPr lang="en-US" sz="2300" dirty="0" smtClean="0"/>
                    </a:p>
                  </a:txBody>
                  <a:tcPr anchor="ctr">
                    <a:solidFill>
                      <a:schemeClr val="accent1">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b="0" dirty="0" smtClean="0">
                          <a:solidFill>
                            <a:schemeClr val="bg1"/>
                          </a:solidFill>
                        </a:rPr>
                        <a:t>Explain how Thomas</a:t>
                      </a:r>
                      <a:r>
                        <a:rPr lang="en-US" sz="2500" b="0" baseline="0" dirty="0" smtClean="0">
                          <a:solidFill>
                            <a:schemeClr val="bg1"/>
                          </a:solidFill>
                        </a:rPr>
                        <a:t> Jefferson became the 3</a:t>
                      </a:r>
                      <a:r>
                        <a:rPr lang="en-US" sz="2500" b="0" baseline="30000" dirty="0" smtClean="0">
                          <a:solidFill>
                            <a:schemeClr val="bg1"/>
                          </a:solidFill>
                        </a:rPr>
                        <a:t>rd</a:t>
                      </a:r>
                      <a:r>
                        <a:rPr lang="en-US" sz="2500" b="0" baseline="0" dirty="0" smtClean="0">
                          <a:solidFill>
                            <a:schemeClr val="bg1"/>
                          </a:solidFill>
                        </a:rPr>
                        <a:t> U.S. President (minimum 2 sentences) (p. 274-275)</a:t>
                      </a:r>
                      <a:endParaRPr lang="en-US" sz="2500" b="0" dirty="0" smtClean="0">
                        <a:solidFill>
                          <a:schemeClr val="bg1"/>
                        </a:solidFill>
                      </a:endParaRPr>
                    </a:p>
                  </a:txBody>
                  <a:tcPr anchor="ctr">
                    <a:solidFill>
                      <a:schemeClr val="accent1">
                        <a:alpha val="80000"/>
                      </a:schemeClr>
                    </a:solidFill>
                  </a:tcPr>
                </a:tc>
                <a:extLst>
                  <a:ext uri="{0D108BD9-81ED-4DB2-BD59-A6C34878D82A}">
                    <a16:rowId xmlns:a16="http://schemas.microsoft.com/office/drawing/2014/main" val="3378334362"/>
                  </a:ext>
                </a:extLst>
              </a:tr>
              <a:tr h="1886901">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0" indent="0">
                        <a:buFont typeface="Arial" panose="020B0604020202020204" pitchFamily="34" charset="0"/>
                        <a:buNone/>
                      </a:pPr>
                      <a:r>
                        <a:rPr lang="en-US" sz="2300" b="1" baseline="0" dirty="0" smtClean="0">
                          <a:solidFill>
                            <a:schemeClr val="bg1"/>
                          </a:solidFill>
                          <a:latin typeface="+mn-lt"/>
                        </a:rPr>
                        <a:t>Jefferson video</a:t>
                      </a:r>
                    </a:p>
                    <a:p>
                      <a:pPr marL="0" indent="0">
                        <a:buFont typeface="Arial" panose="020B0604020202020204" pitchFamily="34" charset="0"/>
                        <a:buNone/>
                      </a:pPr>
                      <a:r>
                        <a:rPr lang="en-US" sz="2300" b="1" baseline="0" dirty="0" smtClean="0">
                          <a:solidFill>
                            <a:schemeClr val="bg1"/>
                          </a:solidFill>
                          <a:latin typeface="+mn-lt"/>
                        </a:rPr>
                        <a:t>The Nation Expands</a:t>
                      </a:r>
                    </a:p>
                    <a:p>
                      <a:pPr marL="342900" indent="-342900">
                        <a:buFont typeface="Arial" panose="020B0604020202020204" pitchFamily="34" charset="0"/>
                        <a:buChar char="•"/>
                      </a:pPr>
                      <a:r>
                        <a:rPr lang="en-US" sz="2300" b="1" baseline="0" dirty="0" smtClean="0">
                          <a:solidFill>
                            <a:schemeClr val="bg1"/>
                          </a:solidFill>
                          <a:latin typeface="+mn-lt"/>
                        </a:rPr>
                        <a:t>Toussaint rises in Haiti</a:t>
                      </a:r>
                    </a:p>
                    <a:p>
                      <a:pPr marL="800100" lvl="1" indent="-342900">
                        <a:buFont typeface="Arial" panose="020B0604020202020204" pitchFamily="34" charset="0"/>
                        <a:buChar char="•"/>
                      </a:pPr>
                      <a:r>
                        <a:rPr lang="en-US" sz="2300" b="1" baseline="0" dirty="0" smtClean="0">
                          <a:solidFill>
                            <a:schemeClr val="bg1"/>
                          </a:solidFill>
                          <a:latin typeface="+mn-lt"/>
                        </a:rPr>
                        <a:t>Haitian Revolution (1804)</a:t>
                      </a:r>
                    </a:p>
                    <a:p>
                      <a:pPr marL="342900" lvl="0" indent="-342900">
                        <a:buFont typeface="Arial" panose="020B0604020202020204" pitchFamily="34" charset="0"/>
                        <a:buChar char="•"/>
                      </a:pPr>
                      <a:r>
                        <a:rPr lang="en-US" sz="2300" b="1" baseline="0" dirty="0" smtClean="0">
                          <a:solidFill>
                            <a:schemeClr val="bg1"/>
                          </a:solidFill>
                          <a:latin typeface="+mn-lt"/>
                        </a:rPr>
                        <a:t>France and President Jefferson make a deal</a:t>
                      </a:r>
                    </a:p>
                  </a:txBody>
                  <a:tcPr>
                    <a:solidFill>
                      <a:schemeClr val="accent1">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None</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4" y="182880"/>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Britannic Bold" panose="020B0903060703020204" pitchFamily="34" charset="0"/>
              </a:rPr>
              <a:t>TUESDAY, JANUARY 22, 2019</a:t>
            </a:r>
          </a:p>
        </p:txBody>
      </p:sp>
    </p:spTree>
    <p:extLst>
      <p:ext uri="{BB962C8B-B14F-4D97-AF65-F5344CB8AC3E}">
        <p14:creationId xmlns:p14="http://schemas.microsoft.com/office/powerpoint/2010/main" val="92608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Statio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66479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81026711"/>
              </p:ext>
            </p:extLst>
          </p:nvPr>
        </p:nvGraphicFramePr>
        <p:xfrm>
          <a:off x="248194" y="1175658"/>
          <a:ext cx="11691257" cy="5434148"/>
        </p:xfrm>
        <a:graphic>
          <a:graphicData uri="http://schemas.openxmlformats.org/drawingml/2006/table">
            <a:tbl>
              <a:tblPr firstRow="1" bandRow="1">
                <a:tableStyleId>{5C22544A-7EE6-4342-B048-85BDC9FD1C3A}</a:tableStyleId>
              </a:tblPr>
              <a:tblGrid>
                <a:gridCol w="2808515">
                  <a:extLst>
                    <a:ext uri="{9D8B030D-6E8A-4147-A177-3AD203B41FA5}">
                      <a16:colId xmlns:a16="http://schemas.microsoft.com/office/drawing/2014/main" val="3259876658"/>
                    </a:ext>
                  </a:extLst>
                </a:gridCol>
                <a:gridCol w="8882742">
                  <a:extLst>
                    <a:ext uri="{9D8B030D-6E8A-4147-A177-3AD203B41FA5}">
                      <a16:colId xmlns:a16="http://schemas.microsoft.com/office/drawing/2014/main" val="3971444870"/>
                    </a:ext>
                  </a:extLst>
                </a:gridCol>
              </a:tblGrid>
              <a:tr h="936807">
                <a:tc>
                  <a:txBody>
                    <a:bodyPr/>
                    <a:lstStyle/>
                    <a:p>
                      <a:pPr algn="ctr"/>
                      <a:r>
                        <a:rPr lang="en-US" sz="3000" dirty="0" smtClean="0">
                          <a:solidFill>
                            <a:schemeClr val="bg1"/>
                          </a:solidFill>
                          <a:latin typeface="Britannic Bold" panose="020B0903060703020204" pitchFamily="34" charset="0"/>
                        </a:rPr>
                        <a:t>LEQ</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300" b="0" dirty="0" smtClean="0"/>
                        <a:t>Identify</a:t>
                      </a:r>
                      <a:r>
                        <a:rPr lang="en-US" sz="2300" b="0" baseline="0" dirty="0" smtClean="0"/>
                        <a:t> major domestic and international events during Thomas Jefferson’s Presidency</a:t>
                      </a:r>
                      <a:endParaRPr lang="en-US" sz="2300" b="0" dirty="0" smtClean="0"/>
                    </a:p>
                  </a:txBody>
                  <a:tcPr anchor="ctr">
                    <a:solidFill>
                      <a:schemeClr val="accent1">
                        <a:alpha val="80000"/>
                      </a:schemeClr>
                    </a:solidFill>
                  </a:tcPr>
                </a:tc>
                <a:extLst>
                  <a:ext uri="{0D108BD9-81ED-4DB2-BD59-A6C34878D82A}">
                    <a16:rowId xmlns:a16="http://schemas.microsoft.com/office/drawing/2014/main" val="2895575340"/>
                  </a:ext>
                </a:extLst>
              </a:tr>
              <a:tr h="637818">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Have</a:t>
                      </a:r>
                      <a:r>
                        <a:rPr lang="en-US" sz="2500" b="1" baseline="0" dirty="0" smtClean="0">
                          <a:solidFill>
                            <a:schemeClr val="bg1"/>
                          </a:solidFill>
                        </a:rPr>
                        <a:t> out Louisiana Purchase data log and table of contents</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3378334362"/>
                  </a:ext>
                </a:extLst>
              </a:tr>
              <a:tr h="2919402">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0" indent="0">
                        <a:buFont typeface="Arial" panose="020B0604020202020204" pitchFamily="34" charset="0"/>
                        <a:buNone/>
                      </a:pPr>
                      <a:r>
                        <a:rPr lang="en-US" sz="2500" b="1" baseline="0" dirty="0" smtClean="0">
                          <a:solidFill>
                            <a:schemeClr val="bg1"/>
                          </a:solidFill>
                          <a:latin typeface="+mn-lt"/>
                        </a:rPr>
                        <a:t>DBQ Response</a:t>
                      </a:r>
                    </a:p>
                    <a:p>
                      <a:pPr marL="0" indent="0" algn="ctr">
                        <a:buFont typeface="Arial" panose="020B0604020202020204" pitchFamily="34" charset="0"/>
                        <a:buNone/>
                      </a:pPr>
                      <a:r>
                        <a:rPr lang="en-US" sz="2500" b="1" u="sng" baseline="0" dirty="0" smtClean="0">
                          <a:solidFill>
                            <a:schemeClr val="bg1"/>
                          </a:solidFill>
                          <a:latin typeface="+mn-lt"/>
                        </a:rPr>
                        <a:t>“Based on the journal entries of Lewis and Clark, did the expedition achieve its goals?”</a:t>
                      </a:r>
                    </a:p>
                    <a:p>
                      <a:pPr marL="342900" indent="-342900" algn="l">
                        <a:buFont typeface="Arial" panose="020B0604020202020204" pitchFamily="34" charset="0"/>
                        <a:buChar char="•"/>
                      </a:pPr>
                      <a:r>
                        <a:rPr lang="en-US" sz="2500" b="1" baseline="0" dirty="0" smtClean="0">
                          <a:solidFill>
                            <a:schemeClr val="bg1"/>
                          </a:solidFill>
                          <a:latin typeface="+mn-lt"/>
                        </a:rPr>
                        <a:t>Write a letter home to a family member detailing your adventure west. Include the plants, animals, peoples and geography you experienced along the way.</a:t>
                      </a:r>
                    </a:p>
                  </a:txBody>
                  <a:tcPr>
                    <a:solidFill>
                      <a:schemeClr val="accent1">
                        <a:alpha val="80000"/>
                      </a:schemeClr>
                    </a:solidFill>
                  </a:tcPr>
                </a:tc>
                <a:extLst>
                  <a:ext uri="{0D108BD9-81ED-4DB2-BD59-A6C34878D82A}">
                    <a16:rowId xmlns:a16="http://schemas.microsoft.com/office/drawing/2014/main" val="732799979"/>
                  </a:ext>
                </a:extLst>
              </a:tr>
              <a:tr h="940121">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0" smtClean="0">
                          <a:solidFill>
                            <a:schemeClr val="bg1"/>
                          </a:solidFill>
                        </a:rPr>
                        <a:t>None</a:t>
                      </a:r>
                      <a:endParaRPr lang="en-US" sz="2500" b="0" dirty="0" smtClean="0">
                        <a:solidFill>
                          <a:schemeClr val="bg1"/>
                        </a:solidFill>
                      </a:endParaRPr>
                    </a:p>
                  </a:txBody>
                  <a:tcPr anchor="ctr">
                    <a:solidFill>
                      <a:schemeClr val="accent1">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4" y="117566"/>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Britannic Bold" panose="020B0903060703020204" pitchFamily="34" charset="0"/>
              </a:rPr>
              <a:t>THURSDAY, JANUARY 24, 2019</a:t>
            </a:r>
          </a:p>
        </p:txBody>
      </p:sp>
    </p:spTree>
    <p:extLst>
      <p:ext uri="{BB962C8B-B14F-4D97-AF65-F5344CB8AC3E}">
        <p14:creationId xmlns:p14="http://schemas.microsoft.com/office/powerpoint/2010/main" val="1613418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latin typeface="Comic Sans MS" panose="030F0702030302020204" pitchFamily="66" charset="0"/>
              </a:rPr>
              <a:t>Directions</a:t>
            </a:r>
            <a:endParaRPr lang="en-US" b="1" dirty="0">
              <a:latin typeface="Comic Sans MS" panose="030F0702030302020204" pitchFamily="66" charset="0"/>
            </a:endParaRPr>
          </a:p>
        </p:txBody>
      </p:sp>
      <p:sp>
        <p:nvSpPr>
          <p:cNvPr id="3" name="Content Placeholder 2"/>
          <p:cNvSpPr>
            <a:spLocks noGrp="1"/>
          </p:cNvSpPr>
          <p:nvPr>
            <p:ph idx="1"/>
          </p:nvPr>
        </p:nvSpPr>
        <p:spPr>
          <a:xfrm>
            <a:off x="838200" y="1018902"/>
            <a:ext cx="10515600" cy="5839097"/>
          </a:xfrm>
        </p:spPr>
        <p:txBody>
          <a:bodyPr>
            <a:normAutofit/>
          </a:bodyPr>
          <a:lstStyle/>
          <a:p>
            <a:pPr marL="0" indent="0" algn="ctr">
              <a:buNone/>
            </a:pPr>
            <a:r>
              <a:rPr lang="en-US" dirty="0" smtClean="0">
                <a:latin typeface="Comic Sans MS" panose="030F0702030302020204" pitchFamily="66" charset="0"/>
              </a:rPr>
              <a:t>Write a letter home to a family member or loved one describing your journey out west. Remember to include some of the plants, animals, people and geography you experienced along the way. Would you make the trip again?</a:t>
            </a:r>
          </a:p>
          <a:p>
            <a:pPr marL="0" indent="0" algn="ctr">
              <a:buNone/>
            </a:pPr>
            <a:r>
              <a:rPr lang="en-US" i="1" dirty="0" smtClean="0">
                <a:solidFill>
                  <a:srgbClr val="FF0000"/>
                </a:solidFill>
                <a:latin typeface="Comic Sans MS" panose="030F0702030302020204" pitchFamily="66" charset="0"/>
              </a:rPr>
              <a:t>Why or why not?</a:t>
            </a:r>
          </a:p>
          <a:p>
            <a:pPr marL="0" indent="0">
              <a:buNone/>
            </a:pPr>
            <a:r>
              <a:rPr lang="en-US" dirty="0" smtClean="0">
                <a:latin typeface="Comic Sans MS" panose="030F0702030302020204" pitchFamily="66" charset="0"/>
              </a:rPr>
              <a:t>Keep the thee goals of the expedition in mind when writing your response.</a:t>
            </a:r>
          </a:p>
          <a:p>
            <a:pPr marL="0" indent="0" algn="ctr">
              <a:buNone/>
            </a:pPr>
            <a:r>
              <a:rPr lang="en-US" u="sng" dirty="0" smtClean="0">
                <a:latin typeface="Comic Sans MS" panose="030F0702030302020204" pitchFamily="66" charset="0"/>
              </a:rPr>
              <a:t>President Jefferson’s Goals</a:t>
            </a:r>
          </a:p>
          <a:p>
            <a:pPr marL="514350" indent="-514350">
              <a:buAutoNum type="arabicPeriod"/>
            </a:pPr>
            <a:r>
              <a:rPr lang="en-US" dirty="0" smtClean="0">
                <a:solidFill>
                  <a:srgbClr val="FF0000"/>
                </a:solidFill>
                <a:latin typeface="Comic Sans MS" panose="030F0702030302020204" pitchFamily="66" charset="0"/>
              </a:rPr>
              <a:t>Establish peaceful relations with the Native Americans.</a:t>
            </a:r>
          </a:p>
          <a:p>
            <a:pPr marL="514350" indent="-514350">
              <a:buAutoNum type="arabicPeriod"/>
            </a:pPr>
            <a:r>
              <a:rPr lang="en-US" dirty="0" smtClean="0">
                <a:solidFill>
                  <a:schemeClr val="accent5"/>
                </a:solidFill>
                <a:latin typeface="Comic Sans MS" panose="030F0702030302020204" pitchFamily="66" charset="0"/>
              </a:rPr>
              <a:t>Find a route across the continent to the Pacific Ocean.</a:t>
            </a:r>
          </a:p>
          <a:p>
            <a:pPr marL="514350" indent="-514350">
              <a:buAutoNum type="arabicPeriod"/>
            </a:pPr>
            <a:r>
              <a:rPr lang="en-US" dirty="0" smtClean="0">
                <a:solidFill>
                  <a:srgbClr val="00B050"/>
                </a:solidFill>
                <a:latin typeface="Comic Sans MS" panose="030F0702030302020204" pitchFamily="66" charset="0"/>
              </a:rPr>
              <a:t>Collect detailed information about </a:t>
            </a:r>
            <a:r>
              <a:rPr lang="en-US" dirty="0">
                <a:solidFill>
                  <a:srgbClr val="00B050"/>
                </a:solidFill>
                <a:latin typeface="Comic Sans MS" panose="030F0702030302020204" pitchFamily="66" charset="0"/>
              </a:rPr>
              <a:t>w</a:t>
            </a:r>
            <a:r>
              <a:rPr lang="en-US" dirty="0" smtClean="0">
                <a:solidFill>
                  <a:srgbClr val="00B050"/>
                </a:solidFill>
                <a:latin typeface="Comic Sans MS" panose="030F0702030302020204" pitchFamily="66" charset="0"/>
              </a:rPr>
              <a:t>estern plants, animals, and geography.</a:t>
            </a:r>
            <a:endParaRPr lang="en-US"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304345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3508"/>
            <a:ext cx="11234057" cy="6544491"/>
          </a:xfrm>
        </p:spPr>
        <p:txBody>
          <a:bodyPr>
            <a:normAutofit lnSpcReduction="10000"/>
          </a:bodyPr>
          <a:lstStyle/>
          <a:p>
            <a:pPr marL="0" indent="0">
              <a:lnSpc>
                <a:spcPct val="150000"/>
              </a:lnSpc>
              <a:buNone/>
            </a:pPr>
            <a:r>
              <a:rPr lang="en-US" sz="2600" dirty="0" smtClean="0">
                <a:latin typeface="Comic Sans MS" panose="030F0702030302020204" pitchFamily="66" charset="0"/>
              </a:rPr>
              <a:t>     -</a:t>
            </a:r>
            <a:r>
              <a:rPr lang="en-US" sz="2600" b="1" dirty="0" smtClean="0">
                <a:latin typeface="Comic Sans MS" panose="030F0702030302020204" pitchFamily="66" charset="0"/>
              </a:rPr>
              <a:t>Opening sentence </a:t>
            </a:r>
            <a:r>
              <a:rPr lang="en-US" sz="2600" dirty="0" smtClean="0">
                <a:latin typeface="Comic Sans MS" panose="030F0702030302020204" pitchFamily="66" charset="0"/>
              </a:rPr>
              <a:t>(explain why you’re there)</a:t>
            </a:r>
          </a:p>
          <a:p>
            <a:pPr marL="0" indent="0">
              <a:lnSpc>
                <a:spcPct val="150000"/>
              </a:lnSpc>
              <a:buNone/>
            </a:pPr>
            <a:r>
              <a:rPr lang="en-US" sz="2600" dirty="0" smtClean="0">
                <a:latin typeface="Comic Sans MS" panose="030F0702030302020204" pitchFamily="66" charset="0"/>
              </a:rPr>
              <a:t>     -</a:t>
            </a:r>
            <a:r>
              <a:rPr lang="en-US" sz="2600" b="1" dirty="0" smtClean="0">
                <a:latin typeface="Comic Sans MS" panose="030F0702030302020204" pitchFamily="66" charset="0"/>
              </a:rPr>
              <a:t>Main Body </a:t>
            </a:r>
            <a:r>
              <a:rPr lang="en-US" sz="2600" dirty="0" smtClean="0">
                <a:latin typeface="Comic Sans MS" panose="030F0702030302020204" pitchFamily="66" charset="0"/>
              </a:rPr>
              <a:t>(must include details about the plants, animals, peoples   </a:t>
            </a:r>
          </a:p>
          <a:p>
            <a:pPr marL="0" indent="0">
              <a:lnSpc>
                <a:spcPct val="150000"/>
              </a:lnSpc>
              <a:buNone/>
            </a:pPr>
            <a:r>
              <a:rPr lang="en-US" sz="2600" dirty="0">
                <a:latin typeface="Comic Sans MS" panose="030F0702030302020204" pitchFamily="66" charset="0"/>
              </a:rPr>
              <a:t> </a:t>
            </a:r>
            <a:r>
              <a:rPr lang="en-US" sz="2600" dirty="0" smtClean="0">
                <a:latin typeface="Comic Sans MS" panose="030F0702030302020204" pitchFamily="66" charset="0"/>
              </a:rPr>
              <a:t>                         and geography of the Louisiana Territory)</a:t>
            </a:r>
          </a:p>
          <a:p>
            <a:pPr marL="0" indent="0">
              <a:lnSpc>
                <a:spcPct val="150000"/>
              </a:lnSpc>
              <a:buNone/>
            </a:pPr>
            <a:r>
              <a:rPr lang="en-US" sz="2600" dirty="0" smtClean="0">
                <a:latin typeface="Comic Sans MS" panose="030F0702030302020204" pitchFamily="66" charset="0"/>
              </a:rPr>
              <a:t>     -</a:t>
            </a:r>
            <a:r>
              <a:rPr lang="en-US" sz="2600" b="1" dirty="0" smtClean="0">
                <a:latin typeface="Comic Sans MS" panose="030F0702030302020204" pitchFamily="66" charset="0"/>
              </a:rPr>
              <a:t>Closing</a:t>
            </a:r>
            <a:r>
              <a:rPr lang="en-US" sz="2600" dirty="0" smtClean="0">
                <a:latin typeface="Comic Sans MS" panose="030F0702030302020204" pitchFamily="66" charset="0"/>
              </a:rPr>
              <a:t> (</a:t>
            </a:r>
            <a:r>
              <a:rPr lang="en-US" sz="2600" u="sng" dirty="0" smtClean="0">
                <a:latin typeface="Comic Sans MS" panose="030F0702030302020204" pitchFamily="66" charset="0"/>
              </a:rPr>
              <a:t>would you go on the expedition again</a:t>
            </a:r>
            <a:r>
              <a:rPr lang="en-US" sz="2600" dirty="0" smtClean="0">
                <a:latin typeface="Comic Sans MS" panose="030F0702030302020204" pitchFamily="66" charset="0"/>
              </a:rPr>
              <a:t>? </a:t>
            </a:r>
            <a:r>
              <a:rPr lang="en-US" sz="2600" u="sng" dirty="0" smtClean="0">
                <a:latin typeface="Comic Sans MS" panose="030F0702030302020204" pitchFamily="66" charset="0"/>
              </a:rPr>
              <a:t>Why or why not</a:t>
            </a:r>
            <a:r>
              <a:rPr lang="en-US" sz="2600" dirty="0" smtClean="0">
                <a:latin typeface="Comic Sans MS" panose="030F0702030302020204" pitchFamily="66" charset="0"/>
              </a:rPr>
              <a:t>?  </a:t>
            </a:r>
          </a:p>
          <a:p>
            <a:pPr marL="0" indent="0">
              <a:lnSpc>
                <a:spcPct val="150000"/>
              </a:lnSpc>
              <a:buNone/>
            </a:pPr>
            <a:r>
              <a:rPr lang="en-US" sz="2600" dirty="0">
                <a:latin typeface="Comic Sans MS" panose="030F0702030302020204" pitchFamily="66" charset="0"/>
              </a:rPr>
              <a:t> </a:t>
            </a:r>
            <a:r>
              <a:rPr lang="en-US" sz="2600" dirty="0" smtClean="0">
                <a:latin typeface="Comic Sans MS" panose="030F0702030302020204" pitchFamily="66" charset="0"/>
              </a:rPr>
              <a:t>                Answer </a:t>
            </a:r>
            <a:r>
              <a:rPr lang="en-US" sz="2600" u="sng" dirty="0" smtClean="0">
                <a:latin typeface="Comic Sans MS" panose="030F0702030302020204" pitchFamily="66" charset="0"/>
              </a:rPr>
              <a:t>whether the expeditions goals were accomplished</a:t>
            </a:r>
            <a:r>
              <a:rPr lang="en-US" sz="2600" dirty="0" smtClean="0">
                <a:latin typeface="Comic Sans MS" panose="030F0702030302020204" pitchFamily="66" charset="0"/>
              </a:rPr>
              <a:t>)</a:t>
            </a:r>
          </a:p>
          <a:p>
            <a:pPr marL="0" indent="0" algn="ctr">
              <a:lnSpc>
                <a:spcPct val="150000"/>
              </a:lnSpc>
              <a:buNone/>
            </a:pPr>
            <a:r>
              <a:rPr lang="en-US" sz="2600" i="1" dirty="0" smtClean="0">
                <a:latin typeface="Comic Sans MS" panose="030F0702030302020204" pitchFamily="66" charset="0"/>
              </a:rPr>
              <a:t>Final letter must be at least TWO paragraphs</a:t>
            </a:r>
          </a:p>
          <a:p>
            <a:pPr marL="0" indent="0">
              <a:buNone/>
            </a:pPr>
            <a:r>
              <a:rPr lang="en-US" u="sng" dirty="0" smtClean="0">
                <a:latin typeface="Comic Sans MS" panose="030F0702030302020204" pitchFamily="66" charset="0"/>
              </a:rPr>
              <a:t>President Jefferson’s Goals</a:t>
            </a:r>
          </a:p>
          <a:p>
            <a:pPr marL="514350" indent="-514350">
              <a:buAutoNum type="arabicPeriod"/>
            </a:pPr>
            <a:r>
              <a:rPr lang="en-US" dirty="0" smtClean="0">
                <a:solidFill>
                  <a:srgbClr val="FF0000"/>
                </a:solidFill>
                <a:latin typeface="Comic Sans MS" panose="030F0702030302020204" pitchFamily="66" charset="0"/>
              </a:rPr>
              <a:t>Establish peaceful relations with the Native Americans.</a:t>
            </a:r>
          </a:p>
          <a:p>
            <a:pPr marL="514350" indent="-514350">
              <a:buAutoNum type="arabicPeriod"/>
            </a:pPr>
            <a:r>
              <a:rPr lang="en-US" dirty="0" smtClean="0">
                <a:solidFill>
                  <a:schemeClr val="accent5"/>
                </a:solidFill>
                <a:latin typeface="Comic Sans MS" panose="030F0702030302020204" pitchFamily="66" charset="0"/>
              </a:rPr>
              <a:t>Find a route across the continent to the Pacific Ocean.</a:t>
            </a:r>
          </a:p>
          <a:p>
            <a:pPr marL="514350" indent="-514350">
              <a:buAutoNum type="arabicPeriod"/>
            </a:pPr>
            <a:r>
              <a:rPr lang="en-US" dirty="0" smtClean="0">
                <a:solidFill>
                  <a:srgbClr val="00B050"/>
                </a:solidFill>
                <a:latin typeface="Comic Sans MS" panose="030F0702030302020204" pitchFamily="66" charset="0"/>
              </a:rPr>
              <a:t>Collect detailed information about </a:t>
            </a:r>
            <a:r>
              <a:rPr lang="en-US" dirty="0">
                <a:solidFill>
                  <a:srgbClr val="00B050"/>
                </a:solidFill>
                <a:latin typeface="Comic Sans MS" panose="030F0702030302020204" pitchFamily="66" charset="0"/>
              </a:rPr>
              <a:t>w</a:t>
            </a:r>
            <a:r>
              <a:rPr lang="en-US" dirty="0" smtClean="0">
                <a:solidFill>
                  <a:srgbClr val="00B050"/>
                </a:solidFill>
                <a:latin typeface="Comic Sans MS" panose="030F0702030302020204" pitchFamily="66" charset="0"/>
              </a:rPr>
              <a:t>estern plants, animals, and geography.</a:t>
            </a:r>
            <a:endParaRPr lang="en-US"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087266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5986208"/>
              </p:ext>
            </p:extLst>
          </p:nvPr>
        </p:nvGraphicFramePr>
        <p:xfrm>
          <a:off x="248194" y="1175658"/>
          <a:ext cx="11691257" cy="5375044"/>
        </p:xfrm>
        <a:graphic>
          <a:graphicData uri="http://schemas.openxmlformats.org/drawingml/2006/table">
            <a:tbl>
              <a:tblPr firstRow="1" bandRow="1">
                <a:tableStyleId>{5C22544A-7EE6-4342-B048-85BDC9FD1C3A}</a:tableStyleId>
              </a:tblPr>
              <a:tblGrid>
                <a:gridCol w="2808515">
                  <a:extLst>
                    <a:ext uri="{9D8B030D-6E8A-4147-A177-3AD203B41FA5}">
                      <a16:colId xmlns:a16="http://schemas.microsoft.com/office/drawing/2014/main" val="3259876658"/>
                    </a:ext>
                  </a:extLst>
                </a:gridCol>
                <a:gridCol w="8882742">
                  <a:extLst>
                    <a:ext uri="{9D8B030D-6E8A-4147-A177-3AD203B41FA5}">
                      <a16:colId xmlns:a16="http://schemas.microsoft.com/office/drawing/2014/main" val="3971444870"/>
                    </a:ext>
                  </a:extLst>
                </a:gridCol>
              </a:tblGrid>
              <a:tr h="998982">
                <a:tc>
                  <a:txBody>
                    <a:bodyPr/>
                    <a:lstStyle/>
                    <a:p>
                      <a:pPr algn="ctr"/>
                      <a:r>
                        <a:rPr lang="en-US" sz="3000" dirty="0" smtClean="0">
                          <a:solidFill>
                            <a:schemeClr val="bg1"/>
                          </a:solidFill>
                          <a:latin typeface="Britannic Bold" panose="020B0903060703020204" pitchFamily="34" charset="0"/>
                        </a:rPr>
                        <a:t>LEQ</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300" b="0" dirty="0" smtClean="0"/>
                        <a:t>Identify</a:t>
                      </a:r>
                      <a:r>
                        <a:rPr lang="en-US" sz="2300" b="0" baseline="0" dirty="0" smtClean="0"/>
                        <a:t> major domestic and international events during Thomas Jefferson’s Presidency</a:t>
                      </a:r>
                      <a:endParaRPr lang="en-US" sz="2300" b="0" dirty="0" smtClean="0"/>
                    </a:p>
                  </a:txBody>
                  <a:tcPr anchor="ctr">
                    <a:solidFill>
                      <a:schemeClr val="accent1">
                        <a:alpha val="80000"/>
                      </a:schemeClr>
                    </a:solidFill>
                  </a:tcPr>
                </a:tc>
                <a:extLst>
                  <a:ext uri="{0D108BD9-81ED-4DB2-BD59-A6C34878D82A}">
                    <a16:rowId xmlns:a16="http://schemas.microsoft.com/office/drawing/2014/main" val="2895575340"/>
                  </a:ext>
                </a:extLst>
              </a:tr>
              <a:tr h="1067759">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A one-seeded fruit I may be, but all of your</a:t>
                      </a:r>
                    </a:p>
                    <a:p>
                      <a:pPr algn="ctr"/>
                      <a:r>
                        <a:rPr lang="en-US" sz="2500" b="1" dirty="0" smtClean="0">
                          <a:solidFill>
                            <a:schemeClr val="bg1"/>
                          </a:solidFill>
                        </a:rPr>
                        <a:t>calendars</a:t>
                      </a:r>
                      <a:r>
                        <a:rPr lang="en-US" sz="2500" b="1" baseline="0" dirty="0" smtClean="0">
                          <a:solidFill>
                            <a:schemeClr val="bg1"/>
                          </a:solidFill>
                        </a:rPr>
                        <a:t> are full of me. What am I?</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3378334362"/>
                  </a:ext>
                </a:extLst>
              </a:tr>
              <a:tr h="2305787">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0" indent="0">
                        <a:buFont typeface="Arial" panose="020B0604020202020204" pitchFamily="34" charset="0"/>
                        <a:buNone/>
                      </a:pPr>
                      <a:r>
                        <a:rPr lang="en-US" sz="2500" b="0" baseline="0" dirty="0" smtClean="0">
                          <a:solidFill>
                            <a:schemeClr val="bg1"/>
                          </a:solidFill>
                          <a:latin typeface="+mn-lt"/>
                        </a:rPr>
                        <a:t>Video – The Louisiana Purchase</a:t>
                      </a:r>
                    </a:p>
                    <a:p>
                      <a:pPr marL="342900" indent="-342900">
                        <a:buFont typeface="Arial" panose="020B0604020202020204" pitchFamily="34" charset="0"/>
                        <a:buChar char="•"/>
                      </a:pPr>
                      <a:r>
                        <a:rPr lang="en-US" sz="2500" b="0" baseline="0" dirty="0" smtClean="0">
                          <a:solidFill>
                            <a:schemeClr val="bg1"/>
                          </a:solidFill>
                          <a:latin typeface="+mn-lt"/>
                        </a:rPr>
                        <a:t>Complete guided video questions</a:t>
                      </a:r>
                    </a:p>
                  </a:txBody>
                  <a:tcPr>
                    <a:solidFill>
                      <a:schemeClr val="accent1">
                        <a:alpha val="80000"/>
                      </a:schemeClr>
                    </a:solidFill>
                  </a:tcPr>
                </a:tc>
                <a:extLst>
                  <a:ext uri="{0D108BD9-81ED-4DB2-BD59-A6C34878D82A}">
                    <a16:rowId xmlns:a16="http://schemas.microsoft.com/office/drawing/2014/main" val="732799979"/>
                  </a:ext>
                </a:extLst>
              </a:tr>
              <a:tr h="1002516">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0" dirty="0" smtClean="0">
                          <a:solidFill>
                            <a:schemeClr val="bg1"/>
                          </a:solidFill>
                        </a:rPr>
                        <a:t>Lewis</a:t>
                      </a:r>
                      <a:r>
                        <a:rPr lang="en-US" sz="2500" b="0" baseline="0" dirty="0" smtClean="0">
                          <a:solidFill>
                            <a:schemeClr val="bg1"/>
                          </a:solidFill>
                        </a:rPr>
                        <a:t> &amp; Clark Letter due on Monday</a:t>
                      </a:r>
                      <a:endParaRPr lang="en-US" sz="2500" b="0" dirty="0" smtClean="0">
                        <a:solidFill>
                          <a:schemeClr val="bg1"/>
                        </a:solidFill>
                      </a:endParaRPr>
                    </a:p>
                  </a:txBody>
                  <a:tcPr anchor="ctr">
                    <a:solidFill>
                      <a:schemeClr val="accent1">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4" y="117566"/>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Britannic Bold" panose="020B0903060703020204" pitchFamily="34" charset="0"/>
              </a:rPr>
              <a:t>FRIDAY, JANUARY 25, 2019</a:t>
            </a:r>
          </a:p>
        </p:txBody>
      </p:sp>
    </p:spTree>
    <p:extLst>
      <p:ext uri="{BB962C8B-B14F-4D97-AF65-F5344CB8AC3E}">
        <p14:creationId xmlns:p14="http://schemas.microsoft.com/office/powerpoint/2010/main" val="3679093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073" y="4348889"/>
            <a:ext cx="11443064" cy="2387600"/>
          </a:xfrm>
        </p:spPr>
        <p:txBody>
          <a:bodyPr>
            <a:normAutofit fontScale="90000"/>
          </a:bodyPr>
          <a:lstStyle/>
          <a:p>
            <a:r>
              <a:rPr lang="en-US" sz="5600" b="1" dirty="0">
                <a:latin typeface="Arial Black" panose="020B0A04020102020204" pitchFamily="34" charset="0"/>
              </a:rPr>
              <a:t>A one-seeded fruit I may be, but all of </a:t>
            </a:r>
            <a:r>
              <a:rPr lang="en-US" sz="5600" b="1" dirty="0" smtClean="0">
                <a:latin typeface="Arial Black" panose="020B0A04020102020204" pitchFamily="34" charset="0"/>
              </a:rPr>
              <a:t>your calendars </a:t>
            </a:r>
            <a:r>
              <a:rPr lang="en-US" sz="5600" b="1" dirty="0">
                <a:latin typeface="Arial Black" panose="020B0A04020102020204" pitchFamily="34" charset="0"/>
              </a:rPr>
              <a:t>are full of me. What am I?</a:t>
            </a:r>
            <a:br>
              <a:rPr lang="en-US" sz="5600" b="1" dirty="0">
                <a:latin typeface="Arial Black" panose="020B0A04020102020204" pitchFamily="34" charset="0"/>
              </a:rPr>
            </a:br>
            <a:r>
              <a:rPr lang="en-US" sz="5600" b="1" dirty="0" smtClean="0"/>
              <a:t/>
            </a:r>
            <a:br>
              <a:rPr lang="en-US" sz="5600" b="1" dirty="0" smtClean="0"/>
            </a:br>
            <a:r>
              <a:rPr lang="en-US" sz="5600" b="1" dirty="0" smtClean="0"/>
              <a:t/>
            </a:r>
            <a:br>
              <a:rPr lang="en-US" sz="5600" b="1" dirty="0" smtClean="0"/>
            </a:br>
            <a:r>
              <a:rPr lang="en-US" sz="5600" b="1" dirty="0" smtClean="0">
                <a:solidFill>
                  <a:srgbClr val="FF0000"/>
                </a:solidFill>
              </a:rPr>
              <a:t>Dates</a:t>
            </a:r>
            <a:r>
              <a:rPr lang="en-US" sz="3900" dirty="0" smtClean="0"/>
              <a:t/>
            </a:r>
            <a:br>
              <a:rPr lang="en-US" sz="3900" dirty="0" smtClean="0"/>
            </a:br>
            <a:r>
              <a:rPr lang="en-US" b="1" dirty="0"/>
              <a:t/>
            </a:r>
            <a:br>
              <a:rPr lang="en-US" b="1" dirty="0"/>
            </a:br>
            <a:endParaRPr lang="en-US" sz="3900" dirty="0">
              <a:solidFill>
                <a:srgbClr val="0070C0"/>
              </a:solidFill>
            </a:endParaRPr>
          </a:p>
        </p:txBody>
      </p:sp>
    </p:spTree>
    <p:extLst>
      <p:ext uri="{BB962C8B-B14F-4D97-AF65-F5344CB8AC3E}">
        <p14:creationId xmlns:p14="http://schemas.microsoft.com/office/powerpoint/2010/main" val="552793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6387" y="3199358"/>
            <a:ext cx="11443064" cy="2387600"/>
          </a:xfrm>
        </p:spPr>
        <p:txBody>
          <a:bodyPr>
            <a:normAutofit fontScale="90000"/>
          </a:bodyPr>
          <a:lstStyle/>
          <a:p>
            <a:r>
              <a:rPr lang="en-US" sz="3900" b="1" dirty="0" smtClean="0">
                <a:latin typeface="Arial Black" panose="020B0A04020102020204" pitchFamily="34" charset="0"/>
              </a:rPr>
              <a:t>Explain how Thomas Jefferson became the 3</a:t>
            </a:r>
            <a:r>
              <a:rPr lang="en-US" sz="3900" b="1" baseline="30000" dirty="0" smtClean="0">
                <a:latin typeface="Arial Black" panose="020B0A04020102020204" pitchFamily="34" charset="0"/>
              </a:rPr>
              <a:t>rd</a:t>
            </a:r>
            <a:r>
              <a:rPr lang="en-US" sz="3900" b="1" dirty="0" smtClean="0">
                <a:latin typeface="Arial Black" panose="020B0A04020102020204" pitchFamily="34" charset="0"/>
              </a:rPr>
              <a:t> U.S. President</a:t>
            </a:r>
            <a:r>
              <a:rPr lang="en-US" sz="5600" b="1" dirty="0" smtClean="0"/>
              <a:t/>
            </a:r>
            <a:br>
              <a:rPr lang="en-US" sz="5600" b="1" dirty="0" smtClean="0"/>
            </a:br>
            <a:r>
              <a:rPr lang="en-US" sz="5600" b="1" dirty="0" smtClean="0"/>
              <a:t/>
            </a:r>
            <a:br>
              <a:rPr lang="en-US" sz="5600" b="1" dirty="0" smtClean="0"/>
            </a:br>
            <a:r>
              <a:rPr lang="en-US" sz="4400" dirty="0" smtClean="0">
                <a:solidFill>
                  <a:srgbClr val="FF0000"/>
                </a:solidFill>
              </a:rPr>
              <a:t>Thomas Jefferson and John Adams both ran for President in 1800. The election was a tie and the House of Representatives had to vote to decide the next President. After many votes they decided on Jefferson for President</a:t>
            </a:r>
            <a:endParaRPr lang="en-US" sz="3900" dirty="0">
              <a:solidFill>
                <a:srgbClr val="0070C0"/>
              </a:solidFill>
            </a:endParaRPr>
          </a:p>
        </p:txBody>
      </p:sp>
    </p:spTree>
    <p:extLst>
      <p:ext uri="{BB962C8B-B14F-4D97-AF65-F5344CB8AC3E}">
        <p14:creationId xmlns:p14="http://schemas.microsoft.com/office/powerpoint/2010/main" val="4196813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66518218"/>
              </p:ext>
            </p:extLst>
          </p:nvPr>
        </p:nvGraphicFramePr>
        <p:xfrm>
          <a:off x="248194" y="1364567"/>
          <a:ext cx="11691257" cy="5222912"/>
        </p:xfrm>
        <a:graphic>
          <a:graphicData uri="http://schemas.openxmlformats.org/drawingml/2006/table">
            <a:tbl>
              <a:tblPr firstRow="1" bandRow="1">
                <a:tableStyleId>{5C22544A-7EE6-4342-B048-85BDC9FD1C3A}</a:tableStyleId>
              </a:tblPr>
              <a:tblGrid>
                <a:gridCol w="3074469">
                  <a:extLst>
                    <a:ext uri="{9D8B030D-6E8A-4147-A177-3AD203B41FA5}">
                      <a16:colId xmlns:a16="http://schemas.microsoft.com/office/drawing/2014/main" val="3259876658"/>
                    </a:ext>
                  </a:extLst>
                </a:gridCol>
                <a:gridCol w="8616788">
                  <a:extLst>
                    <a:ext uri="{9D8B030D-6E8A-4147-A177-3AD203B41FA5}">
                      <a16:colId xmlns:a16="http://schemas.microsoft.com/office/drawing/2014/main" val="3971444870"/>
                    </a:ext>
                  </a:extLst>
                </a:gridCol>
              </a:tblGrid>
              <a:tr h="1078381">
                <a:tc>
                  <a:txBody>
                    <a:bodyPr/>
                    <a:lstStyle/>
                    <a:p>
                      <a:pPr algn="ctr"/>
                      <a:r>
                        <a:rPr lang="en-US" sz="3000" dirty="0" smtClean="0">
                          <a:solidFill>
                            <a:schemeClr val="bg1"/>
                          </a:solidFill>
                          <a:latin typeface="Britannic Bold" panose="020B0903060703020204" pitchFamily="34" charset="0"/>
                        </a:rPr>
                        <a:t>LEQ</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300" dirty="0" smtClean="0"/>
                        <a:t>Identify</a:t>
                      </a:r>
                      <a:r>
                        <a:rPr lang="en-US" sz="2300" baseline="0" dirty="0" smtClean="0"/>
                        <a:t> major domestic and international events during Thomas Jefferson’s Presidency</a:t>
                      </a:r>
                      <a:endParaRPr lang="en-US" sz="2300" dirty="0" smtClean="0"/>
                    </a:p>
                  </a:txBody>
                  <a:tcPr anchor="ctr">
                    <a:solidFill>
                      <a:schemeClr val="accent1">
                        <a:alpha val="80000"/>
                      </a:schemeClr>
                    </a:solidFill>
                  </a:tcPr>
                </a:tc>
                <a:extLst>
                  <a:ext uri="{0D108BD9-81ED-4DB2-BD59-A6C34878D82A}">
                    <a16:rowId xmlns:a16="http://schemas.microsoft.com/office/drawing/2014/main" val="2895575340"/>
                  </a:ext>
                </a:extLst>
              </a:tr>
              <a:tr h="1065111">
                <a:tc>
                  <a:txBody>
                    <a:bodyPr/>
                    <a:lstStyle/>
                    <a:p>
                      <a:pPr algn="ctr"/>
                      <a:r>
                        <a:rPr lang="en-US" sz="3000" dirty="0" smtClean="0">
                          <a:solidFill>
                            <a:schemeClr val="bg1"/>
                          </a:solidFill>
                          <a:latin typeface="Britannic Bold" panose="020B0903060703020204" pitchFamily="34" charset="0"/>
                        </a:rPr>
                        <a:t>BELLWORK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Why did France</a:t>
                      </a:r>
                      <a:r>
                        <a:rPr lang="en-US" sz="2500" b="1" baseline="0" dirty="0" smtClean="0">
                          <a:solidFill>
                            <a:schemeClr val="bg1"/>
                          </a:solidFill>
                        </a:rPr>
                        <a:t> sell so much land to the United States? </a:t>
                      </a:r>
                      <a:r>
                        <a:rPr lang="en-US" sz="2500" b="1" baseline="0" smtClean="0">
                          <a:solidFill>
                            <a:schemeClr val="bg1"/>
                          </a:solidFill>
                        </a:rPr>
                        <a:t>(p.280)</a:t>
                      </a:r>
                      <a:endParaRPr lang="en-US" sz="2500" b="1" dirty="0">
                        <a:solidFill>
                          <a:schemeClr val="bg1"/>
                        </a:solidFill>
                      </a:endParaRPr>
                    </a:p>
                  </a:txBody>
                  <a:tcPr anchor="ctr">
                    <a:solidFill>
                      <a:schemeClr val="accent1">
                        <a:alpha val="80000"/>
                      </a:schemeClr>
                    </a:solidFill>
                  </a:tcPr>
                </a:tc>
                <a:extLst>
                  <a:ext uri="{0D108BD9-81ED-4DB2-BD59-A6C34878D82A}">
                    <a16:rowId xmlns:a16="http://schemas.microsoft.com/office/drawing/2014/main" val="3378334362"/>
                  </a:ext>
                </a:extLst>
              </a:tr>
              <a:tr h="1794522">
                <a:tc>
                  <a:txBody>
                    <a:bodyPr/>
                    <a:lstStyle/>
                    <a:p>
                      <a:pPr algn="ctr"/>
                      <a:r>
                        <a:rPr lang="en-US" sz="3000" dirty="0" smtClean="0">
                          <a:solidFill>
                            <a:schemeClr val="bg1"/>
                          </a:solidFill>
                          <a:latin typeface="Britannic Bold" panose="020B0903060703020204" pitchFamily="34" charset="0"/>
                        </a:rPr>
                        <a:t>CLASSWORK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marL="0" indent="0">
                        <a:buFont typeface="Arial" panose="020B0604020202020204" pitchFamily="34" charset="0"/>
                        <a:buNone/>
                      </a:pPr>
                      <a:r>
                        <a:rPr lang="en-US" sz="2800" b="1" baseline="0" dirty="0" smtClean="0">
                          <a:solidFill>
                            <a:schemeClr val="bg1"/>
                          </a:solidFill>
                          <a:latin typeface="+mn-lt"/>
                        </a:rPr>
                        <a:t>Lewis &amp; Clarks Discoveries</a:t>
                      </a:r>
                    </a:p>
                    <a:p>
                      <a:pPr marL="457200" indent="-457200">
                        <a:buFont typeface="Arial" panose="020B0604020202020204" pitchFamily="34" charset="0"/>
                        <a:buChar char="•"/>
                      </a:pPr>
                      <a:r>
                        <a:rPr lang="en-US" sz="2800" b="1" baseline="0" dirty="0" smtClean="0">
                          <a:solidFill>
                            <a:schemeClr val="bg1"/>
                          </a:solidFill>
                          <a:latin typeface="+mn-lt"/>
                        </a:rPr>
                        <a:t>In teams, discover the adventure of Lewis and Clark through journal entries, documenting all you find in your own log.</a:t>
                      </a:r>
                    </a:p>
                  </a:txBody>
                  <a:tcPr>
                    <a:solidFill>
                      <a:schemeClr val="accent1">
                        <a:alpha val="80000"/>
                      </a:schemeClr>
                    </a:solidFill>
                  </a:tcPr>
                </a:tc>
                <a:extLst>
                  <a:ext uri="{0D108BD9-81ED-4DB2-BD59-A6C34878D82A}">
                    <a16:rowId xmlns:a16="http://schemas.microsoft.com/office/drawing/2014/main" val="732799979"/>
                  </a:ext>
                </a:extLst>
              </a:tr>
              <a:tr h="1281100">
                <a:tc>
                  <a:txBody>
                    <a:bodyPr/>
                    <a:lstStyle/>
                    <a:p>
                      <a:pPr algn="ctr"/>
                      <a:r>
                        <a:rPr lang="en-US" sz="3000" dirty="0" smtClean="0">
                          <a:solidFill>
                            <a:schemeClr val="bg1"/>
                          </a:solidFill>
                          <a:latin typeface="Britannic Bold" panose="020B0903060703020204" pitchFamily="34" charset="0"/>
                        </a:rPr>
                        <a:t>HOMEWORK</a:t>
                      </a:r>
                      <a:endParaRPr lang="en-US" sz="3000" dirty="0">
                        <a:solidFill>
                          <a:schemeClr val="bg1"/>
                        </a:solidFill>
                        <a:latin typeface="Britannic Bold" panose="020B0903060703020204" pitchFamily="34" charset="0"/>
                      </a:endParaRPr>
                    </a:p>
                  </a:txBody>
                  <a:tcPr anchor="ctr">
                    <a:solidFill>
                      <a:schemeClr val="accent1">
                        <a:alpha val="80000"/>
                      </a:schemeClr>
                    </a:solidFill>
                  </a:tcPr>
                </a:tc>
                <a:tc>
                  <a:txBody>
                    <a:bodyPr/>
                    <a:lstStyle/>
                    <a:p>
                      <a:pPr algn="ctr"/>
                      <a:r>
                        <a:rPr lang="en-US" sz="2500" b="1" dirty="0" smtClean="0">
                          <a:solidFill>
                            <a:schemeClr val="bg1"/>
                          </a:solidFill>
                        </a:rPr>
                        <a:t>Finish</a:t>
                      </a:r>
                      <a:r>
                        <a:rPr lang="en-US" sz="2500" b="1" baseline="0" dirty="0" smtClean="0">
                          <a:solidFill>
                            <a:schemeClr val="bg1"/>
                          </a:solidFill>
                        </a:rPr>
                        <a:t> DBQ planning sheet</a:t>
                      </a:r>
                      <a:endParaRPr lang="en-US" sz="2500" b="1" dirty="0" smtClean="0">
                        <a:solidFill>
                          <a:schemeClr val="bg1"/>
                        </a:solidFill>
                      </a:endParaRPr>
                    </a:p>
                  </a:txBody>
                  <a:tcPr anchor="ctr">
                    <a:solidFill>
                      <a:schemeClr val="accent1">
                        <a:alpha val="80000"/>
                      </a:schemeClr>
                    </a:solidFill>
                  </a:tcPr>
                </a:tc>
                <a:extLst>
                  <a:ext uri="{0D108BD9-81ED-4DB2-BD59-A6C34878D82A}">
                    <a16:rowId xmlns:a16="http://schemas.microsoft.com/office/drawing/2014/main" val="2729628167"/>
                  </a:ext>
                </a:extLst>
              </a:tr>
            </a:tbl>
          </a:graphicData>
        </a:graphic>
      </p:graphicFrame>
      <p:sp>
        <p:nvSpPr>
          <p:cNvPr id="5" name="Rectangle 4"/>
          <p:cNvSpPr/>
          <p:nvPr/>
        </p:nvSpPr>
        <p:spPr>
          <a:xfrm>
            <a:off x="248194" y="182880"/>
            <a:ext cx="11691257" cy="914400"/>
          </a:xfrm>
          <a:prstGeom prst="rect">
            <a:avLst/>
          </a:prstGeom>
          <a:solidFill>
            <a:schemeClr val="bg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Britannic Bold" panose="020B0903060703020204" pitchFamily="34" charset="0"/>
              </a:rPr>
              <a:t>WEDNESDAY, JANUARY 23, 2019</a:t>
            </a:r>
          </a:p>
        </p:txBody>
      </p:sp>
    </p:spTree>
    <p:extLst>
      <p:ext uri="{BB962C8B-B14F-4D97-AF65-F5344CB8AC3E}">
        <p14:creationId xmlns:p14="http://schemas.microsoft.com/office/powerpoint/2010/main" val="2295091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073" y="4348889"/>
            <a:ext cx="11443064" cy="2387600"/>
          </a:xfrm>
        </p:spPr>
        <p:txBody>
          <a:bodyPr>
            <a:normAutofit fontScale="90000"/>
          </a:bodyPr>
          <a:lstStyle/>
          <a:p>
            <a:r>
              <a:rPr lang="en-US" sz="5600" b="1" dirty="0" smtClean="0">
                <a:latin typeface="Arial Black" panose="020B0A04020102020204" pitchFamily="34" charset="0"/>
              </a:rPr>
              <a:t>Why did France sell the Louisiana Territory to the United States?</a:t>
            </a:r>
            <a:r>
              <a:rPr lang="en-US" sz="5600" b="1" dirty="0" smtClean="0"/>
              <a:t/>
            </a:r>
            <a:br>
              <a:rPr lang="en-US" sz="5600" b="1" dirty="0" smtClean="0"/>
            </a:br>
            <a:r>
              <a:rPr lang="en-US" sz="5600" b="1" dirty="0" smtClean="0"/>
              <a:t/>
            </a:r>
            <a:br>
              <a:rPr lang="en-US" sz="5600" b="1" dirty="0" smtClean="0"/>
            </a:br>
            <a:r>
              <a:rPr lang="en-US" sz="5600" b="1" dirty="0" smtClean="0">
                <a:solidFill>
                  <a:srgbClr val="FF0000"/>
                </a:solidFill>
              </a:rPr>
              <a:t>Emperor Napoleon of France needed money to help fight wars against Great Britain</a:t>
            </a:r>
            <a:r>
              <a:rPr lang="en-US" sz="3900" dirty="0" smtClean="0"/>
              <a:t/>
            </a:r>
            <a:br>
              <a:rPr lang="en-US" sz="3900" dirty="0" smtClean="0"/>
            </a:br>
            <a:r>
              <a:rPr lang="en-US" b="1" dirty="0"/>
              <a:t/>
            </a:r>
            <a:br>
              <a:rPr lang="en-US" b="1" dirty="0"/>
            </a:br>
            <a:endParaRPr lang="en-US" sz="3900" dirty="0">
              <a:solidFill>
                <a:srgbClr val="0070C0"/>
              </a:solidFill>
            </a:endParaRPr>
          </a:p>
        </p:txBody>
      </p:sp>
    </p:spTree>
    <p:extLst>
      <p:ext uri="{BB962C8B-B14F-4D97-AF65-F5344CB8AC3E}">
        <p14:creationId xmlns:p14="http://schemas.microsoft.com/office/powerpoint/2010/main" val="2718971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554481" y="1563687"/>
            <a:ext cx="9270602"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cs typeface="Geneva" charset="0"/>
              </a:defRPr>
            </a:lvl1pPr>
            <a:lvl2pPr marL="37931725" indent="-3747452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cs typeface="Geneva"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cs typeface="Geneva"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cs typeface="Geneva"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cs typeface="Geneva"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cs typeface="Geneva"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cs typeface="Geneva"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cs typeface="Geneva"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Arial" panose="020B0604020202020204" pitchFamily="34" charset="0"/>
                <a:cs typeface="Geneva" charset="0"/>
              </a:defRPr>
            </a:lvl9pPr>
          </a:lstStyle>
          <a:p>
            <a:pPr>
              <a:spcAft>
                <a:spcPts val="3600"/>
              </a:spcAft>
              <a:buFont typeface="Arial" panose="020B0604020202020204" pitchFamily="34" charset="0"/>
              <a:buChar char="•"/>
            </a:pPr>
            <a:r>
              <a:rPr lang="en-US" altLang="en-US" sz="2500" dirty="0" smtClean="0">
                <a:solidFill>
                  <a:srgbClr val="000000"/>
                </a:solidFill>
                <a:latin typeface="Comic Sans MS" panose="030F0702030302020204" pitchFamily="66" charset="0"/>
              </a:rPr>
              <a:t> </a:t>
            </a:r>
            <a:r>
              <a:rPr lang="en-US" altLang="en-US" sz="2500" dirty="0">
                <a:solidFill>
                  <a:srgbClr val="000000"/>
                </a:solidFill>
                <a:latin typeface="Comic Sans MS" panose="030F0702030302020204" pitchFamily="66" charset="0"/>
              </a:rPr>
              <a:t>The Louisiana Territory belonged to Spain, but Americans were allowed to travel down the Mississippi River and trade in New Orleans, which was vital for western farmers.</a:t>
            </a:r>
          </a:p>
          <a:p>
            <a:pPr>
              <a:spcAft>
                <a:spcPts val="3600"/>
              </a:spcAft>
              <a:buFont typeface="Arial" panose="020B0604020202020204" pitchFamily="34" charset="0"/>
              <a:buChar char="•"/>
            </a:pPr>
            <a:r>
              <a:rPr lang="en-US" altLang="en-US" sz="2500" dirty="0">
                <a:solidFill>
                  <a:srgbClr val="000000"/>
                </a:solidFill>
                <a:latin typeface="Comic Sans MS" panose="030F0702030302020204" pitchFamily="66" charset="0"/>
              </a:rPr>
              <a:t> Because French control of the Louisiana Territory would threaten American trade, Congress offered the French as much as $2 million for New Orleans and West Florida. </a:t>
            </a:r>
          </a:p>
          <a:p>
            <a:pPr>
              <a:spcAft>
                <a:spcPts val="3600"/>
              </a:spcAft>
              <a:buFont typeface="Arial" panose="020B0604020202020204" pitchFamily="34" charset="0"/>
              <a:buChar char="•"/>
            </a:pPr>
            <a:r>
              <a:rPr lang="en-US" altLang="en-US" sz="2500" dirty="0">
                <a:solidFill>
                  <a:srgbClr val="000000"/>
                </a:solidFill>
                <a:latin typeface="Comic Sans MS" panose="030F0702030302020204" pitchFamily="66" charset="0"/>
              </a:rPr>
              <a:t> Santo Domingo (Haiti) gained independence from France, ending Napoleon’s dream of a Western empire. </a:t>
            </a:r>
          </a:p>
        </p:txBody>
      </p:sp>
    </p:spTree>
    <p:extLst>
      <p:ext uri="{BB962C8B-B14F-4D97-AF65-F5344CB8AC3E}">
        <p14:creationId xmlns:p14="http://schemas.microsoft.com/office/powerpoint/2010/main" val="3007614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70508"/>
            <a:ext cx="12192000" cy="2387600"/>
          </a:xfrm>
        </p:spPr>
        <p:txBody>
          <a:bodyPr>
            <a:noAutofit/>
          </a:bodyPr>
          <a:lstStyle/>
          <a:p>
            <a:r>
              <a:rPr lang="en-US" sz="7000" dirty="0" smtClean="0">
                <a:latin typeface="Comic Sans MS" panose="030F0702030302020204" pitchFamily="66" charset="0"/>
              </a:rPr>
              <a:t>Discovering</a:t>
            </a:r>
            <a:br>
              <a:rPr lang="en-US" sz="7000" dirty="0" smtClean="0">
                <a:latin typeface="Comic Sans MS" panose="030F0702030302020204" pitchFamily="66" charset="0"/>
              </a:rPr>
            </a:br>
            <a:r>
              <a:rPr lang="en-US" sz="7000" dirty="0" smtClean="0">
                <a:latin typeface="Comic Sans MS" panose="030F0702030302020204" pitchFamily="66" charset="0"/>
              </a:rPr>
              <a:t>Lewis &amp; Clark</a:t>
            </a:r>
            <a:endParaRPr lang="en-US" sz="7000" dirty="0">
              <a:latin typeface="Comic Sans MS" panose="030F0702030302020204" pitchFamily="66" charset="0"/>
            </a:endParaRPr>
          </a:p>
        </p:txBody>
      </p:sp>
    </p:spTree>
    <p:extLst>
      <p:ext uri="{BB962C8B-B14F-4D97-AF65-F5344CB8AC3E}">
        <p14:creationId xmlns:p14="http://schemas.microsoft.com/office/powerpoint/2010/main" val="822602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latin typeface="Comic Sans MS" panose="030F0702030302020204" pitchFamily="66" charset="0"/>
              </a:rPr>
              <a:t>Background</a:t>
            </a:r>
            <a:endParaRPr lang="en-US" b="1" dirty="0">
              <a:latin typeface="Comic Sans MS" panose="030F0702030302020204" pitchFamily="66" charset="0"/>
            </a:endParaRPr>
          </a:p>
        </p:txBody>
      </p:sp>
      <p:sp>
        <p:nvSpPr>
          <p:cNvPr id="3" name="Content Placeholder 2"/>
          <p:cNvSpPr>
            <a:spLocks noGrp="1"/>
          </p:cNvSpPr>
          <p:nvPr>
            <p:ph idx="1"/>
          </p:nvPr>
        </p:nvSpPr>
        <p:spPr>
          <a:xfrm>
            <a:off x="838200" y="1325563"/>
            <a:ext cx="10515600" cy="5195158"/>
          </a:xfrm>
        </p:spPr>
        <p:txBody>
          <a:bodyPr>
            <a:normAutofit lnSpcReduction="10000"/>
          </a:bodyPr>
          <a:lstStyle/>
          <a:p>
            <a:pPr marL="0" indent="0">
              <a:buNone/>
            </a:pPr>
            <a:r>
              <a:rPr lang="en-US" dirty="0" smtClean="0">
                <a:latin typeface="Comic Sans MS" panose="030F0702030302020204" pitchFamily="66" charset="0"/>
              </a:rPr>
              <a:t>In 1803, the United States purchased the Louisiana Territory from France, doubling the size of the country. President Jefferson was eager to send an expedition to explore the newly acquired land west of the Mississippi River. He hired Meriwether Lewis and William Clark to lead an expedition across the continent.</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Jefferson had three goals for Lewis and Clark.</a:t>
            </a:r>
          </a:p>
          <a:p>
            <a:pPr marL="514350" indent="-514350">
              <a:buAutoNum type="arabicPeriod"/>
            </a:pPr>
            <a:r>
              <a:rPr lang="en-US" dirty="0" smtClean="0">
                <a:solidFill>
                  <a:srgbClr val="FF0000"/>
                </a:solidFill>
                <a:latin typeface="Comic Sans MS" panose="030F0702030302020204" pitchFamily="66" charset="0"/>
              </a:rPr>
              <a:t>Establish peaceful relations with the Native Americans.</a:t>
            </a:r>
          </a:p>
          <a:p>
            <a:pPr marL="514350" indent="-514350">
              <a:buAutoNum type="arabicPeriod"/>
            </a:pPr>
            <a:r>
              <a:rPr lang="en-US" dirty="0" smtClean="0">
                <a:solidFill>
                  <a:schemeClr val="accent5"/>
                </a:solidFill>
                <a:latin typeface="Comic Sans MS" panose="030F0702030302020204" pitchFamily="66" charset="0"/>
              </a:rPr>
              <a:t>Find a route across the continent to the Pacific Ocean.</a:t>
            </a:r>
          </a:p>
          <a:p>
            <a:pPr marL="514350" indent="-514350">
              <a:buAutoNum type="arabicPeriod"/>
            </a:pPr>
            <a:r>
              <a:rPr lang="en-US" dirty="0" smtClean="0">
                <a:solidFill>
                  <a:srgbClr val="00B050"/>
                </a:solidFill>
                <a:latin typeface="Comic Sans MS" panose="030F0702030302020204" pitchFamily="66" charset="0"/>
              </a:rPr>
              <a:t>Collect detailed information about </a:t>
            </a:r>
            <a:r>
              <a:rPr lang="en-US" dirty="0">
                <a:solidFill>
                  <a:srgbClr val="00B050"/>
                </a:solidFill>
                <a:latin typeface="Comic Sans MS" panose="030F0702030302020204" pitchFamily="66" charset="0"/>
              </a:rPr>
              <a:t>w</a:t>
            </a:r>
            <a:r>
              <a:rPr lang="en-US" dirty="0" smtClean="0">
                <a:solidFill>
                  <a:srgbClr val="00B050"/>
                </a:solidFill>
                <a:latin typeface="Comic Sans MS" panose="030F0702030302020204" pitchFamily="66" charset="0"/>
              </a:rPr>
              <a:t>estern plants, animals, and geography.</a:t>
            </a:r>
            <a:endParaRPr lang="en-US"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3438997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2507388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latin typeface="Comic Sans MS" panose="030F0702030302020204" pitchFamily="66" charset="0"/>
              </a:rPr>
              <a:t>Stations</a:t>
            </a:r>
            <a:endParaRPr lang="en-US" b="1" dirty="0">
              <a:latin typeface="Comic Sans MS" panose="030F0702030302020204" pitchFamily="66" charset="0"/>
            </a:endParaRPr>
          </a:p>
        </p:txBody>
      </p:sp>
      <p:sp>
        <p:nvSpPr>
          <p:cNvPr id="3" name="Content Placeholder 2"/>
          <p:cNvSpPr>
            <a:spLocks noGrp="1"/>
          </p:cNvSpPr>
          <p:nvPr>
            <p:ph idx="1"/>
          </p:nvPr>
        </p:nvSpPr>
        <p:spPr>
          <a:xfrm>
            <a:off x="838200" y="1325563"/>
            <a:ext cx="10515600" cy="5195158"/>
          </a:xfrm>
        </p:spPr>
        <p:txBody>
          <a:bodyPr>
            <a:normAutofit/>
          </a:bodyPr>
          <a:lstStyle/>
          <a:p>
            <a:pPr marL="0" indent="0">
              <a:buNone/>
            </a:pPr>
            <a:r>
              <a:rPr lang="en-US" dirty="0" smtClean="0">
                <a:latin typeface="Comic Sans MS" panose="030F0702030302020204" pitchFamily="66" charset="0"/>
              </a:rPr>
              <a:t>Lewis and Clark kept detailed journals during their three-year expedition.</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Each discovery station contains authentic journal entries written by Lewis and Clark on their famous expedition west. </a:t>
            </a:r>
          </a:p>
          <a:p>
            <a:pPr marL="0" indent="0">
              <a:buNone/>
            </a:pPr>
            <a:endParaRPr lang="en-US" dirty="0">
              <a:latin typeface="Comic Sans MS" panose="030F0702030302020204" pitchFamily="66" charset="0"/>
            </a:endParaRPr>
          </a:p>
          <a:p>
            <a:pPr marL="0" indent="0">
              <a:buNone/>
            </a:pPr>
            <a:r>
              <a:rPr lang="en-US" dirty="0" smtClean="0">
                <a:latin typeface="Comic Sans MS" panose="030F0702030302020204" pitchFamily="66" charset="0"/>
              </a:rPr>
              <a:t>As you move through the stations, read each journal entry, and record evidence of Lewis and Clark’s finding in the correct column of you data collection page.</a:t>
            </a:r>
            <a:endParaRPr lang="en-US"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3459669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22353</TotalTime>
  <Words>743</Words>
  <Application>Microsoft Office PowerPoint</Application>
  <PresentationFormat>Widescreen</PresentationFormat>
  <Paragraphs>84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Britannic Bold</vt:lpstr>
      <vt:lpstr>Calibri</vt:lpstr>
      <vt:lpstr>Calibri Light</vt:lpstr>
      <vt:lpstr>Comic Sans MS</vt:lpstr>
      <vt:lpstr>Geneva</vt:lpstr>
      <vt:lpstr>Office Theme</vt:lpstr>
      <vt:lpstr>PowerPoint Presentation</vt:lpstr>
      <vt:lpstr>Explain how Thomas Jefferson became the 3rd U.S. President  Thomas Jefferson and John Adams both ran for President in 1800. The election was a tie and the House of Representatives had to vote to decide the next President. After many votes they decided on Jefferson for President</vt:lpstr>
      <vt:lpstr>PowerPoint Presentation</vt:lpstr>
      <vt:lpstr>Why did France sell the Louisiana Territory to the United States?  Emperor Napoleon of France needed money to help fight wars against Great Britain  </vt:lpstr>
      <vt:lpstr>PowerPoint Presentation</vt:lpstr>
      <vt:lpstr>Discovering Lewis &amp; Clark</vt:lpstr>
      <vt:lpstr>Background</vt:lpstr>
      <vt:lpstr>PowerPoint Presentation</vt:lpstr>
      <vt:lpstr>Stations</vt:lpstr>
      <vt:lpstr>Statio</vt:lpstr>
      <vt:lpstr>PowerPoint Presentation</vt:lpstr>
      <vt:lpstr>Directions</vt:lpstr>
      <vt:lpstr>PowerPoint Presentation</vt:lpstr>
      <vt:lpstr>PowerPoint Presentation</vt:lpstr>
      <vt:lpstr>A one-seeded fruit I may be, but all of your calendars are full of me. What am I?   Dates  </vt:lpstr>
    </vt:vector>
  </TitlesOfParts>
  <Company>PCSB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Markham, Trevor</dc:creator>
  <cp:lastModifiedBy>Markham, Trevor</cp:lastModifiedBy>
  <cp:revision>349</cp:revision>
  <cp:lastPrinted>2019-01-25T14:49:32Z</cp:lastPrinted>
  <dcterms:created xsi:type="dcterms:W3CDTF">2018-10-18T20:07:34Z</dcterms:created>
  <dcterms:modified xsi:type="dcterms:W3CDTF">2019-01-25T15:12:35Z</dcterms:modified>
</cp:coreProperties>
</file>