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2" r:id="rId2"/>
    <p:sldId id="275" r:id="rId3"/>
    <p:sldId id="276" r:id="rId4"/>
    <p:sldId id="277" r:id="rId5"/>
    <p:sldId id="268" r:id="rId6"/>
    <p:sldId id="278" r:id="rId7"/>
    <p:sldId id="280" r:id="rId8"/>
    <p:sldId id="279" r:id="rId9"/>
    <p:sldId id="282" r:id="rId10"/>
    <p:sldId id="269" r:id="rId11"/>
    <p:sldId id="272" r:id="rId12"/>
    <p:sldId id="283" r:id="rId13"/>
    <p:sldId id="270" r:id="rId14"/>
    <p:sldId id="273" r:id="rId15"/>
    <p:sldId id="284" r:id="rId16"/>
    <p:sldId id="271" r:id="rId17"/>
    <p:sldId id="274" r:id="rId18"/>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ham, Trevor" initials="MT" lastIdx="1" clrIdx="0">
    <p:extLst>
      <p:ext uri="{19B8F6BF-5375-455C-9EA6-DF929625EA0E}">
        <p15:presenceInfo xmlns:p15="http://schemas.microsoft.com/office/powerpoint/2012/main" userId="S-1-5-21-220523388-1409082233-1801674531-687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77.34628" units="1/cm"/>
          <inkml:channelProperty channel="Y" name="resolution" value="44.39306" units="1/cm"/>
          <inkml:channelProperty channel="T" name="resolution" value="1" units="1/dev"/>
        </inkml:channelProperties>
      </inkml:inkSource>
      <inkml:timestamp xml:id="ts0" timeString="2019-01-07T13:13:33.26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A81C741-B80E-4886-9F25-A7C135B9E9DD}" emma:medium="tactile" emma:mode="ink">
          <msink:context xmlns:msink="http://schemas.microsoft.com/ink/2010/main" type="writingRegion" rotatedBoundingBox="9035,5188 9071,5188 9071,5297 9035,5297"/>
        </emma:interpretation>
      </emma:emma>
    </inkml:annotationXML>
    <inkml:traceGroup>
      <inkml:annotationXML>
        <emma:emma xmlns:emma="http://www.w3.org/2003/04/emma" version="1.0">
          <emma:interpretation id="{B940CBD9-BBD9-4131-8306-E39FC7781658}" emma:medium="tactile" emma:mode="ink">
            <msink:context xmlns:msink="http://schemas.microsoft.com/ink/2010/main" type="paragraph" rotatedBoundingBox="9035,5188 9071,5188 9071,5297 9035,5297" alignmentLevel="1"/>
          </emma:interpretation>
        </emma:emma>
      </inkml:annotationXML>
      <inkml:traceGroup>
        <inkml:annotationXML>
          <emma:emma xmlns:emma="http://www.w3.org/2003/04/emma" version="1.0">
            <emma:interpretation id="{E49B649A-5898-4298-AAA0-7EDC87B199A6}" emma:medium="tactile" emma:mode="ink">
              <msink:context xmlns:msink="http://schemas.microsoft.com/ink/2010/main" type="line" rotatedBoundingBox="9035,5188 9071,5188 9071,5297 9035,5297"/>
            </emma:interpretation>
          </emma:emma>
        </inkml:annotationXML>
        <inkml:traceGroup>
          <inkml:annotationXML>
            <emma:emma xmlns:emma="http://www.w3.org/2003/04/emma" version="1.0">
              <emma:interpretation id="{725D1F61-C50E-45A2-8AB4-F1B2BC3D94BB}" emma:medium="tactile" emma:mode="ink">
                <msink:context xmlns:msink="http://schemas.microsoft.com/ink/2010/main" type="inkWord" rotatedBoundingBox="9035,5188 9071,5188 9071,5297 9035,5297"/>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d</emma:literal>
                </emma:interpretation>
                <emma:interpretation id="interp3" emma:lang="" emma:confidence="0">
                  <emma:literal>l</emma:literal>
                </emma:interpretation>
                <emma:interpretation id="interp4" emma:lang="" emma:confidence="0">
                  <emma:literal>)</emma:literal>
                </emma:interpretation>
              </emma:one-of>
            </emma:emma>
          </inkml:annotationXML>
          <inkml:trace contextRef="#ctx0" brushRef="#br0">36 0 0,'0'73'63,"-36"-73"-63,36 36 15</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1BF1B65-CCC5-4C4F-A6C7-1E75174E0281}" type="datetimeFigureOut">
              <a:rPr lang="en-US" smtClean="0"/>
              <a:t>1/14/2019</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B2B67E55-71A1-4302-93F2-E21710D413D0}" type="slidenum">
              <a:rPr lang="en-US" smtClean="0"/>
              <a:t>‹#›</a:t>
            </a:fld>
            <a:endParaRPr lang="en-US"/>
          </a:p>
        </p:txBody>
      </p:sp>
    </p:spTree>
    <p:extLst>
      <p:ext uri="{BB962C8B-B14F-4D97-AF65-F5344CB8AC3E}">
        <p14:creationId xmlns:p14="http://schemas.microsoft.com/office/powerpoint/2010/main" val="187878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58317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242706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79915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362138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1DFD14-22A4-43DF-BF50-2DEA386477A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85237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DFD14-22A4-43DF-BF50-2DEA386477A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314880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DFD14-22A4-43DF-BF50-2DEA386477A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482396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DFD14-22A4-43DF-BF50-2DEA386477A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93638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DFD14-22A4-43DF-BF50-2DEA386477A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00177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1DFD14-22A4-43DF-BF50-2DEA386477A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227944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1DFD14-22A4-43DF-BF50-2DEA386477A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42513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DFD14-22A4-43DF-BF50-2DEA386477AD}" type="datetimeFigureOut">
              <a:rPr lang="en-US" smtClean="0"/>
              <a:t>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522B6-C06C-42BF-B9D2-2A925F2315E4}" type="slidenum">
              <a:rPr lang="en-US" smtClean="0"/>
              <a:t>‹#›</a:t>
            </a:fld>
            <a:endParaRPr lang="en-US"/>
          </a:p>
        </p:txBody>
      </p:sp>
    </p:spTree>
    <p:extLst>
      <p:ext uri="{BB962C8B-B14F-4D97-AF65-F5344CB8AC3E}">
        <p14:creationId xmlns:p14="http://schemas.microsoft.com/office/powerpoint/2010/main" val="2039420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48549551"/>
              </p:ext>
            </p:extLst>
          </p:nvPr>
        </p:nvGraphicFramePr>
        <p:xfrm>
          <a:off x="248194" y="1364567"/>
          <a:ext cx="11691257" cy="5219114"/>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How did George Washington’s presidenc</a:t>
                      </a:r>
                      <a:r>
                        <a:rPr lang="en-US" sz="2300" baseline="0" dirty="0" smtClean="0"/>
                        <a:t>y impact the formation of a new nation?</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Share</a:t>
                      </a:r>
                      <a:r>
                        <a:rPr lang="en-US" sz="2500" b="1" baseline="0" dirty="0" smtClean="0">
                          <a:solidFill>
                            <a:schemeClr val="bg1"/>
                          </a:solidFill>
                        </a:rPr>
                        <a:t> stories from break!</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1794522">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300" b="1" baseline="0" dirty="0" smtClean="0">
                          <a:solidFill>
                            <a:schemeClr val="bg1"/>
                          </a:solidFill>
                          <a:latin typeface="+mn-lt"/>
                        </a:rPr>
                        <a:t>Review Washington’s Presidency</a:t>
                      </a:r>
                    </a:p>
                    <a:p>
                      <a:pPr marL="342900" indent="-342900">
                        <a:buFont typeface="Arial" panose="020B0604020202020204" pitchFamily="34" charset="0"/>
                        <a:buChar char="•"/>
                      </a:pPr>
                      <a:r>
                        <a:rPr lang="en-US" sz="2300" b="1" baseline="0" dirty="0" smtClean="0">
                          <a:solidFill>
                            <a:schemeClr val="bg1"/>
                          </a:solidFill>
                          <a:latin typeface="+mn-lt"/>
                        </a:rPr>
                        <a:t>Begin Lesson 2 on problems facing the United States</a:t>
                      </a:r>
                    </a:p>
                    <a:p>
                      <a:pPr marL="800100" lvl="1" indent="-342900">
                        <a:buFont typeface="Arial" panose="020B0604020202020204" pitchFamily="34" charset="0"/>
                        <a:buChar char="•"/>
                      </a:pPr>
                      <a:r>
                        <a:rPr lang="en-US" sz="2300" b="1" baseline="0" dirty="0" smtClean="0">
                          <a:solidFill>
                            <a:schemeClr val="bg1"/>
                          </a:solidFill>
                          <a:latin typeface="+mn-lt"/>
                        </a:rPr>
                        <a:t>Begin first questions</a:t>
                      </a:r>
                    </a:p>
                  </a:txBody>
                  <a:tcPr>
                    <a:solidFill>
                      <a:schemeClr val="accent1">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Reading Essentials, Lesson 2 due Wednesday</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MONDAY, JANUARY 7, 2019</a:t>
            </a:r>
          </a:p>
        </p:txBody>
      </p:sp>
    </p:spTree>
    <p:extLst>
      <p:ext uri="{BB962C8B-B14F-4D97-AF65-F5344CB8AC3E}">
        <p14:creationId xmlns:p14="http://schemas.microsoft.com/office/powerpoint/2010/main" val="2573673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2280820"/>
              </p:ext>
            </p:extLst>
          </p:nvPr>
        </p:nvGraphicFramePr>
        <p:xfrm>
          <a:off x="248194" y="1364567"/>
          <a:ext cx="11691257" cy="5219114"/>
        </p:xfrm>
        <a:graphic>
          <a:graphicData uri="http://schemas.openxmlformats.org/drawingml/2006/table">
            <a:tbl>
              <a:tblPr firstRow="1" firstCol="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How did George Washington’s presidenc</a:t>
                      </a:r>
                      <a:r>
                        <a:rPr lang="en-US" sz="2300" baseline="0" dirty="0" smtClean="0"/>
                        <a:t>y impact the formation of a new nation?</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Describe the United States policy of ‘neutrality’ in 2 sentences</a:t>
                      </a:r>
                    </a:p>
                    <a:p>
                      <a:pPr algn="ctr"/>
                      <a:r>
                        <a:rPr lang="en-US" sz="2500" b="1" dirty="0" smtClean="0">
                          <a:solidFill>
                            <a:schemeClr val="bg1"/>
                          </a:solidFill>
                        </a:rPr>
                        <a:t>(p. 260)</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1794522">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342900" indent="-342900">
                        <a:buFont typeface="Arial" panose="020B0604020202020204" pitchFamily="34" charset="0"/>
                        <a:buChar char="•"/>
                      </a:pPr>
                      <a:r>
                        <a:rPr lang="en-US" sz="2300" b="1" baseline="0" dirty="0" smtClean="0">
                          <a:solidFill>
                            <a:schemeClr val="bg1"/>
                          </a:solidFill>
                          <a:latin typeface="+mn-lt"/>
                        </a:rPr>
                        <a:t>Finish work from yesterday – 10 minutes</a:t>
                      </a:r>
                    </a:p>
                    <a:p>
                      <a:pPr marL="342900" indent="-342900">
                        <a:buFont typeface="Arial" panose="020B0604020202020204" pitchFamily="34" charset="0"/>
                        <a:buChar char="•"/>
                      </a:pPr>
                      <a:r>
                        <a:rPr lang="en-US" sz="2300" b="1" baseline="0" dirty="0" smtClean="0">
                          <a:solidFill>
                            <a:schemeClr val="bg1"/>
                          </a:solidFill>
                          <a:latin typeface="+mn-lt"/>
                        </a:rPr>
                        <a:t>Reading Essentials DUE</a:t>
                      </a:r>
                    </a:p>
                    <a:p>
                      <a:pPr marL="342900" indent="-342900">
                        <a:buFont typeface="Arial" panose="020B0604020202020204" pitchFamily="34" charset="0"/>
                        <a:buChar char="•"/>
                      </a:pPr>
                      <a:r>
                        <a:rPr lang="en-US" sz="2300" b="1" baseline="0" dirty="0" smtClean="0">
                          <a:solidFill>
                            <a:schemeClr val="bg1"/>
                          </a:solidFill>
                          <a:latin typeface="+mn-lt"/>
                        </a:rPr>
                        <a:t>“Washington’s Farewell Address”</a:t>
                      </a:r>
                    </a:p>
                  </a:txBody>
                  <a:tcPr>
                    <a:solidFill>
                      <a:schemeClr val="accent1">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None</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WEDNESDAY, JANUARY 9, 2019</a:t>
            </a:r>
          </a:p>
        </p:txBody>
      </p:sp>
    </p:spTree>
    <p:extLst>
      <p:ext uri="{BB962C8B-B14F-4D97-AF65-F5344CB8AC3E}">
        <p14:creationId xmlns:p14="http://schemas.microsoft.com/office/powerpoint/2010/main" val="4204448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19" y="4570957"/>
            <a:ext cx="11443064" cy="2387600"/>
          </a:xfrm>
        </p:spPr>
        <p:txBody>
          <a:bodyPr>
            <a:normAutofit fontScale="90000"/>
          </a:bodyPr>
          <a:lstStyle/>
          <a:p>
            <a:r>
              <a:rPr lang="en-US" sz="5600" b="1" dirty="0" smtClean="0"/>
              <a:t>Describe the United States’ policy of “Neutrality” in two sentences. </a:t>
            </a:r>
            <a:br>
              <a:rPr lang="en-US" sz="5600" b="1" dirty="0" smtClean="0"/>
            </a:br>
            <a:r>
              <a:rPr lang="en-US" sz="5600" b="1" dirty="0" smtClean="0"/>
              <a:t/>
            </a:r>
            <a:br>
              <a:rPr lang="en-US" sz="5600" b="1" dirty="0" smtClean="0"/>
            </a:br>
            <a:r>
              <a:rPr lang="en-US" sz="5600" dirty="0" smtClean="0">
                <a:solidFill>
                  <a:srgbClr val="FF0000"/>
                </a:solidFill>
              </a:rPr>
              <a:t>The United States would not be for or against any conflicts. The United </a:t>
            </a:r>
            <a:r>
              <a:rPr lang="en-US" sz="5600" dirty="0">
                <a:solidFill>
                  <a:srgbClr val="FF0000"/>
                </a:solidFill>
              </a:rPr>
              <a:t>S</a:t>
            </a:r>
            <a:r>
              <a:rPr lang="en-US" sz="5600" dirty="0" smtClean="0">
                <a:solidFill>
                  <a:srgbClr val="FF0000"/>
                </a:solidFill>
              </a:rPr>
              <a:t>tates was brand new and could not risk getting involved.</a:t>
            </a:r>
            <a:r>
              <a:rPr lang="en-US" sz="3900" dirty="0" smtClean="0"/>
              <a:t/>
            </a:r>
            <a:br>
              <a:rPr lang="en-US" sz="3900" dirty="0" smtClean="0"/>
            </a:br>
            <a:r>
              <a:rPr lang="en-US" b="1" dirty="0"/>
              <a:t/>
            </a:r>
            <a:br>
              <a:rPr lang="en-US" b="1" dirty="0"/>
            </a:br>
            <a:endParaRPr lang="en-US" sz="3900" dirty="0">
              <a:solidFill>
                <a:srgbClr val="0070C0"/>
              </a:solidFill>
            </a:endParaRPr>
          </a:p>
        </p:txBody>
      </p:sp>
    </p:spTree>
    <p:extLst>
      <p:ext uri="{BB962C8B-B14F-4D97-AF65-F5344CB8AC3E}">
        <p14:creationId xmlns:p14="http://schemas.microsoft.com/office/powerpoint/2010/main" val="2475387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5" y="1293222"/>
            <a:ext cx="4963885" cy="4247317"/>
          </a:xfrm>
          <a:prstGeom prst="rect">
            <a:avLst/>
          </a:prstGeom>
          <a:noFill/>
        </p:spPr>
        <p:txBody>
          <a:bodyPr wrap="square" rtlCol="0">
            <a:spAutoFit/>
          </a:bodyPr>
          <a:lstStyle/>
          <a:p>
            <a:pPr algn="ctr"/>
            <a:r>
              <a:rPr lang="en-US" sz="3000" dirty="0" smtClean="0">
                <a:latin typeface="Comic Sans MS" panose="030F0702030302020204" pitchFamily="66" charset="0"/>
              </a:rPr>
              <a:t>On your own sheet of paper, fill in the effects of the following events:</a:t>
            </a:r>
          </a:p>
          <a:p>
            <a:pPr algn="ctr"/>
            <a:endParaRPr lang="en-US" sz="3000" dirty="0">
              <a:latin typeface="Comic Sans MS" panose="030F0702030302020204" pitchFamily="66" charset="0"/>
            </a:endParaRPr>
          </a:p>
          <a:p>
            <a:pPr algn="ctr"/>
            <a:r>
              <a:rPr lang="en-US" sz="3000" dirty="0" smtClean="0">
                <a:latin typeface="Comic Sans MS" panose="030F0702030302020204" pitchFamily="66" charset="0"/>
              </a:rPr>
              <a:t>Pages 259-261</a:t>
            </a:r>
          </a:p>
          <a:p>
            <a:pPr algn="ctr"/>
            <a:endParaRPr lang="en-US" sz="3000" dirty="0">
              <a:latin typeface="Comic Sans MS" panose="030F0702030302020204" pitchFamily="66" charset="0"/>
            </a:endParaRPr>
          </a:p>
          <a:p>
            <a:pPr algn="ctr"/>
            <a:r>
              <a:rPr lang="en-US" sz="3000" dirty="0" smtClean="0">
                <a:latin typeface="Comic Sans MS" panose="030F0702030302020204" pitchFamily="66" charset="0"/>
              </a:rPr>
              <a:t>*Include important historical figures involved next to your answers.</a:t>
            </a:r>
            <a:endParaRPr lang="en-US" sz="3000" dirty="0">
              <a:latin typeface="Comic Sans MS" panose="030F0702030302020204" pitchFamily="66" charset="0"/>
            </a:endParaRPr>
          </a:p>
        </p:txBody>
      </p:sp>
      <p:sp>
        <p:nvSpPr>
          <p:cNvPr id="4" name="Pentagon 3"/>
          <p:cNvSpPr/>
          <p:nvPr/>
        </p:nvSpPr>
        <p:spPr>
          <a:xfrm>
            <a:off x="5943600" y="705394"/>
            <a:ext cx="5094514" cy="1463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latin typeface="Comic Sans MS" panose="030F0702030302020204" pitchFamily="66" charset="0"/>
              </a:rPr>
              <a:t>Treaty of Greenville</a:t>
            </a:r>
            <a:endParaRPr lang="en-US" sz="3000" b="1" dirty="0">
              <a:latin typeface="Comic Sans MS" panose="030F0702030302020204" pitchFamily="66" charset="0"/>
            </a:endParaRPr>
          </a:p>
        </p:txBody>
      </p:sp>
      <p:sp>
        <p:nvSpPr>
          <p:cNvPr id="5" name="Pentagon 4"/>
          <p:cNvSpPr/>
          <p:nvPr/>
        </p:nvSpPr>
        <p:spPr>
          <a:xfrm>
            <a:off x="5943600" y="4632960"/>
            <a:ext cx="5094514" cy="1463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latin typeface="Comic Sans MS" panose="030F0702030302020204" pitchFamily="66" charset="0"/>
              </a:rPr>
              <a:t>Pinckney’s Treaty</a:t>
            </a:r>
            <a:endParaRPr lang="en-US" sz="3000" b="1" dirty="0">
              <a:latin typeface="Comic Sans MS" panose="030F0702030302020204" pitchFamily="66" charset="0"/>
            </a:endParaRPr>
          </a:p>
        </p:txBody>
      </p:sp>
      <p:sp>
        <p:nvSpPr>
          <p:cNvPr id="6" name="Pentagon 5"/>
          <p:cNvSpPr/>
          <p:nvPr/>
        </p:nvSpPr>
        <p:spPr>
          <a:xfrm>
            <a:off x="5943600" y="2669177"/>
            <a:ext cx="5094514" cy="1463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latin typeface="Comic Sans MS" panose="030F0702030302020204" pitchFamily="66" charset="0"/>
              </a:rPr>
              <a:t>Jay’s Treaty</a:t>
            </a:r>
            <a:endParaRPr lang="en-US" sz="3000" b="1" dirty="0">
              <a:latin typeface="Comic Sans MS" panose="030F0702030302020204" pitchFamily="66" charset="0"/>
            </a:endParaRPr>
          </a:p>
        </p:txBody>
      </p:sp>
    </p:spTree>
    <p:extLst>
      <p:ext uri="{BB962C8B-B14F-4D97-AF65-F5344CB8AC3E}">
        <p14:creationId xmlns:p14="http://schemas.microsoft.com/office/powerpoint/2010/main" val="343728662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68520925"/>
              </p:ext>
            </p:extLst>
          </p:nvPr>
        </p:nvGraphicFramePr>
        <p:xfrm>
          <a:off x="248194" y="1364567"/>
          <a:ext cx="11691257" cy="5219114"/>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How did George Washington’s presidenc</a:t>
                      </a:r>
                      <a:r>
                        <a:rPr lang="en-US" sz="2300" baseline="0" dirty="0" smtClean="0"/>
                        <a:t>y impact the formation of a new nation?</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Write what you</a:t>
                      </a:r>
                      <a:r>
                        <a:rPr lang="en-US" sz="2500" b="1" baseline="0" dirty="0" smtClean="0">
                          <a:solidFill>
                            <a:schemeClr val="bg1"/>
                          </a:solidFill>
                        </a:rPr>
                        <a:t> think a ‘political party’ is. Share your answer</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1794522">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300" b="1" baseline="0" dirty="0" smtClean="0">
                          <a:solidFill>
                            <a:schemeClr val="bg1"/>
                          </a:solidFill>
                          <a:latin typeface="+mn-lt"/>
                        </a:rPr>
                        <a:t>The First Political Parties</a:t>
                      </a:r>
                    </a:p>
                    <a:p>
                      <a:pPr marL="342900" indent="-342900">
                        <a:buFont typeface="Arial" panose="020B0604020202020204" pitchFamily="34" charset="0"/>
                        <a:buChar char="•"/>
                      </a:pPr>
                      <a:r>
                        <a:rPr lang="en-US" sz="2300" b="1" baseline="0" dirty="0" smtClean="0">
                          <a:solidFill>
                            <a:schemeClr val="bg1"/>
                          </a:solidFill>
                          <a:latin typeface="+mn-lt"/>
                        </a:rPr>
                        <a:t>Read 9.3 and discuss the fist political parties</a:t>
                      </a:r>
                    </a:p>
                    <a:p>
                      <a:pPr marL="342900" indent="-342900">
                        <a:buFont typeface="Arial" panose="020B0604020202020204" pitchFamily="34" charset="0"/>
                        <a:buChar char="•"/>
                      </a:pPr>
                      <a:r>
                        <a:rPr lang="en-US" sz="2300" b="1" baseline="0" dirty="0" smtClean="0">
                          <a:solidFill>
                            <a:schemeClr val="bg1"/>
                          </a:solidFill>
                          <a:latin typeface="+mn-lt"/>
                        </a:rPr>
                        <a:t>Begin guided reading</a:t>
                      </a:r>
                    </a:p>
                  </a:txBody>
                  <a:tcPr>
                    <a:solidFill>
                      <a:schemeClr val="accent1">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Finish page 1</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THURSDAY, JANUARY 10, 2019</a:t>
            </a:r>
          </a:p>
        </p:txBody>
      </p:sp>
    </p:spTree>
    <p:extLst>
      <p:ext uri="{BB962C8B-B14F-4D97-AF65-F5344CB8AC3E}">
        <p14:creationId xmlns:p14="http://schemas.microsoft.com/office/powerpoint/2010/main" val="2341773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600" b="1" dirty="0" smtClean="0"/>
              <a:t/>
            </a:r>
            <a:br>
              <a:rPr lang="en-US" sz="5600" b="1" dirty="0" smtClean="0"/>
            </a:br>
            <a:r>
              <a:rPr lang="en-US" sz="5600" b="1" dirty="0" smtClean="0"/>
              <a:t>Write what you think a ‘political party’ is and share</a:t>
            </a:r>
            <a:r>
              <a:rPr lang="en-US" sz="3900" dirty="0" smtClean="0"/>
              <a:t/>
            </a:r>
            <a:br>
              <a:rPr lang="en-US" sz="3900" dirty="0" smtClean="0"/>
            </a:br>
            <a:r>
              <a:rPr lang="en-US" b="1" dirty="0"/>
              <a:t/>
            </a:r>
            <a:br>
              <a:rPr lang="en-US" b="1" dirty="0"/>
            </a:br>
            <a:endParaRPr lang="en-US" sz="3900" dirty="0">
              <a:solidFill>
                <a:srgbClr val="0070C0"/>
              </a:solidFill>
            </a:endParaRPr>
          </a:p>
        </p:txBody>
      </p:sp>
      <p:sp>
        <p:nvSpPr>
          <p:cNvPr id="3" name="Subtitle 2"/>
          <p:cNvSpPr>
            <a:spLocks noGrp="1"/>
          </p:cNvSpPr>
          <p:nvPr>
            <p:ph type="subTitle" idx="1"/>
          </p:nvPr>
        </p:nvSpPr>
        <p:spPr/>
        <p:txBody>
          <a:bodyPr>
            <a:normAutofit/>
          </a:bodyPr>
          <a:lstStyle/>
          <a:p>
            <a:r>
              <a:rPr lang="en-US" sz="3000" dirty="0" smtClean="0">
                <a:solidFill>
                  <a:schemeClr val="accent5"/>
                </a:solidFill>
              </a:rPr>
              <a:t>A group of people that agree on the same issues in the government.</a:t>
            </a:r>
            <a:endParaRPr lang="en-US" sz="3000" dirty="0">
              <a:solidFill>
                <a:schemeClr val="accent5"/>
              </a:solidFill>
            </a:endParaRPr>
          </a:p>
        </p:txBody>
      </p:sp>
    </p:spTree>
    <p:extLst>
      <p:ext uri="{BB962C8B-B14F-4D97-AF65-F5344CB8AC3E}">
        <p14:creationId xmlns:p14="http://schemas.microsoft.com/office/powerpoint/2010/main" val="3505840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9885" y="884419"/>
            <a:ext cx="5590993" cy="3867462"/>
          </a:xfrm>
        </p:spPr>
        <p:txBody>
          <a:bodyPr>
            <a:normAutofit fontScale="85000" lnSpcReduction="20000"/>
          </a:bodyPr>
          <a:lstStyle/>
          <a:p>
            <a:r>
              <a:rPr lang="en-US" sz="3000" dirty="0" smtClean="0"/>
              <a:t>In President George Washington’s</a:t>
            </a:r>
          </a:p>
          <a:p>
            <a:r>
              <a:rPr lang="en-US" sz="3000" dirty="0" smtClean="0"/>
              <a:t>farewell address to the nation,</a:t>
            </a:r>
          </a:p>
          <a:p>
            <a:r>
              <a:rPr lang="en-US" sz="3000" dirty="0" smtClean="0"/>
              <a:t>he warned that</a:t>
            </a:r>
          </a:p>
          <a:p>
            <a:r>
              <a:rPr lang="en-US" sz="3000" dirty="0" smtClean="0"/>
              <a:t>political parties would</a:t>
            </a:r>
          </a:p>
          <a:p>
            <a:r>
              <a:rPr lang="en-US" sz="3000" dirty="0" smtClean="0"/>
              <a:t>not be good for the </a:t>
            </a:r>
          </a:p>
          <a:p>
            <a:r>
              <a:rPr lang="en-US" sz="3000" dirty="0" smtClean="0"/>
              <a:t>Country</a:t>
            </a:r>
          </a:p>
          <a:p>
            <a:endParaRPr lang="en-US" sz="3000" dirty="0" smtClean="0"/>
          </a:p>
          <a:p>
            <a:endParaRPr lang="en-US" sz="3000" dirty="0"/>
          </a:p>
          <a:p>
            <a:r>
              <a:rPr lang="en-US" sz="3000" dirty="0" smtClean="0">
                <a:solidFill>
                  <a:srgbClr val="FF0000"/>
                </a:solidFill>
              </a:rPr>
              <a:t>Chapter 9, Lesson 3</a:t>
            </a:r>
            <a:endParaRPr lang="en-US" sz="3000" dirty="0">
              <a:solidFill>
                <a:srgbClr val="FF0000"/>
              </a:solidFill>
            </a:endParaRPr>
          </a:p>
        </p:txBody>
      </p:sp>
      <p:pic>
        <p:nvPicPr>
          <p:cNvPr id="7" name="Content Placeholder 6"/>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717712" y="2305527"/>
            <a:ext cx="7253836" cy="4080282"/>
          </a:xfrm>
        </p:spPr>
      </p:pic>
    </p:spTree>
    <p:extLst>
      <p:ext uri="{BB962C8B-B14F-4D97-AF65-F5344CB8AC3E}">
        <p14:creationId xmlns:p14="http://schemas.microsoft.com/office/powerpoint/2010/main" val="1613171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6418641"/>
              </p:ext>
            </p:extLst>
          </p:nvPr>
        </p:nvGraphicFramePr>
        <p:xfrm>
          <a:off x="248194" y="1364567"/>
          <a:ext cx="11691257" cy="5219114"/>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How did George Washington’s presidenc</a:t>
                      </a:r>
                      <a:r>
                        <a:rPr lang="en-US" sz="2300" baseline="0" dirty="0" smtClean="0"/>
                        <a:t>y impact the formation of a new nation?</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Two</a:t>
                      </a:r>
                      <a:r>
                        <a:rPr lang="en-US" sz="2500" b="1" baseline="0" dirty="0" smtClean="0">
                          <a:solidFill>
                            <a:schemeClr val="bg1"/>
                          </a:solidFill>
                        </a:rPr>
                        <a:t> in a corner, one in a room, zero in a house and one in a shelter. What am I?</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1794522">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342900" indent="-342900">
                        <a:buFont typeface="Arial" panose="020B0604020202020204" pitchFamily="34" charset="0"/>
                        <a:buChar char="•"/>
                      </a:pPr>
                      <a:r>
                        <a:rPr lang="en-US" sz="2300" b="1" baseline="0" dirty="0" smtClean="0">
                          <a:solidFill>
                            <a:schemeClr val="bg1"/>
                          </a:solidFill>
                          <a:latin typeface="+mn-lt"/>
                        </a:rPr>
                        <a:t>Complete Guided Reading 9.3</a:t>
                      </a:r>
                    </a:p>
                    <a:p>
                      <a:pPr marL="342900" indent="-342900">
                        <a:buFont typeface="Arial" panose="020B0604020202020204" pitchFamily="34" charset="0"/>
                        <a:buChar char="•"/>
                      </a:pPr>
                      <a:r>
                        <a:rPr lang="en-US" sz="2300" b="1" baseline="0" dirty="0" smtClean="0">
                          <a:solidFill>
                            <a:schemeClr val="bg1"/>
                          </a:solidFill>
                          <a:latin typeface="+mn-lt"/>
                        </a:rPr>
                        <a:t>Review in class</a:t>
                      </a:r>
                    </a:p>
                    <a:p>
                      <a:pPr marL="342900" indent="-342900">
                        <a:buFont typeface="Arial" panose="020B0604020202020204" pitchFamily="34" charset="0"/>
                        <a:buChar char="•"/>
                      </a:pPr>
                      <a:r>
                        <a:rPr lang="en-US" sz="2300" b="1" baseline="0" dirty="0" smtClean="0">
                          <a:solidFill>
                            <a:schemeClr val="bg1"/>
                          </a:solidFill>
                          <a:latin typeface="+mn-lt"/>
                        </a:rPr>
                        <a:t>Video: President John Adams</a:t>
                      </a:r>
                    </a:p>
                  </a:txBody>
                  <a:tcPr>
                    <a:solidFill>
                      <a:schemeClr val="accent1">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None</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FRIDAY, JANUARY 11, 2019</a:t>
            </a:r>
          </a:p>
        </p:txBody>
      </p:sp>
    </p:spTree>
    <p:extLst>
      <p:ext uri="{BB962C8B-B14F-4D97-AF65-F5344CB8AC3E}">
        <p14:creationId xmlns:p14="http://schemas.microsoft.com/office/powerpoint/2010/main" val="92608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445" y="3486740"/>
            <a:ext cx="11443064" cy="2387600"/>
          </a:xfrm>
        </p:spPr>
        <p:txBody>
          <a:bodyPr>
            <a:normAutofit fontScale="90000"/>
          </a:bodyPr>
          <a:lstStyle/>
          <a:p>
            <a:r>
              <a:rPr lang="en-US" sz="5600" b="1" dirty="0" smtClean="0"/>
              <a:t>Question</a:t>
            </a:r>
            <a:br>
              <a:rPr lang="en-US" sz="5600" b="1" dirty="0" smtClean="0"/>
            </a:br>
            <a:r>
              <a:rPr lang="en-US" sz="5600" b="1" dirty="0" smtClean="0"/>
              <a:t/>
            </a:r>
            <a:br>
              <a:rPr lang="en-US" sz="5600" b="1" dirty="0" smtClean="0"/>
            </a:br>
            <a:r>
              <a:rPr lang="en-US" sz="5600" dirty="0" smtClean="0">
                <a:solidFill>
                  <a:srgbClr val="FF0000"/>
                </a:solidFill>
              </a:rPr>
              <a:t>Answer</a:t>
            </a:r>
            <a:r>
              <a:rPr lang="en-US" sz="3900" dirty="0" smtClean="0"/>
              <a:t/>
            </a:r>
            <a:br>
              <a:rPr lang="en-US" sz="3900" dirty="0" smtClean="0"/>
            </a:br>
            <a:r>
              <a:rPr lang="en-US" b="1" dirty="0"/>
              <a:t/>
            </a:r>
            <a:br>
              <a:rPr lang="en-US" b="1" dirty="0"/>
            </a:br>
            <a:endParaRPr lang="en-US" sz="3900" dirty="0">
              <a:solidFill>
                <a:srgbClr val="0070C0"/>
              </a:solidFill>
            </a:endParaRPr>
          </a:p>
        </p:txBody>
      </p:sp>
    </p:spTree>
    <p:extLst>
      <p:ext uri="{BB962C8B-B14F-4D97-AF65-F5344CB8AC3E}">
        <p14:creationId xmlns:p14="http://schemas.microsoft.com/office/powerpoint/2010/main" val="1825489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our terms from last year…..</a:t>
            </a:r>
            <a:endParaRPr lang="en-US" dirty="0"/>
          </a:p>
        </p:txBody>
      </p:sp>
      <p:sp>
        <p:nvSpPr>
          <p:cNvPr id="3" name="Content Placeholder 2"/>
          <p:cNvSpPr>
            <a:spLocks noGrp="1"/>
          </p:cNvSpPr>
          <p:nvPr>
            <p:ph idx="1"/>
          </p:nvPr>
        </p:nvSpPr>
        <p:spPr>
          <a:xfrm>
            <a:off x="838200" y="1854926"/>
            <a:ext cx="10515600" cy="4557168"/>
          </a:xfrm>
        </p:spPr>
        <p:txBody>
          <a:bodyPr>
            <a:normAutofit/>
          </a:bodyPr>
          <a:lstStyle/>
          <a:p>
            <a:pPr marL="0" indent="0">
              <a:buNone/>
            </a:pPr>
            <a:r>
              <a:rPr lang="en-US" sz="4800" b="1" dirty="0" smtClean="0">
                <a:latin typeface="Cambria Math" panose="02040503050406030204" pitchFamily="18" charset="0"/>
                <a:ea typeface="Cambria Math" panose="02040503050406030204" pitchFamily="18" charset="0"/>
              </a:rPr>
              <a:t>Cabinet ____________________________________</a:t>
            </a:r>
          </a:p>
          <a:p>
            <a:pPr marL="0" indent="0">
              <a:buNone/>
            </a:pPr>
            <a:endParaRPr lang="en-US" sz="4800" b="1" dirty="0" smtClean="0">
              <a:latin typeface="Cambria Math" panose="02040503050406030204" pitchFamily="18" charset="0"/>
              <a:ea typeface="Cambria Math" panose="02040503050406030204" pitchFamily="18" charset="0"/>
            </a:endParaRPr>
          </a:p>
          <a:p>
            <a:pPr marL="0" indent="0">
              <a:buNone/>
            </a:pPr>
            <a:r>
              <a:rPr lang="en-US" sz="4800" b="1" dirty="0" smtClean="0">
                <a:latin typeface="Cambria Math" panose="02040503050406030204" pitchFamily="18" charset="0"/>
                <a:ea typeface="Cambria Math" panose="02040503050406030204" pitchFamily="18" charset="0"/>
              </a:rPr>
              <a:t>Precedent __________________________________</a:t>
            </a:r>
          </a:p>
          <a:p>
            <a:pPr marL="0" indent="0">
              <a:buNone/>
            </a:pPr>
            <a:endParaRPr lang="en-US" sz="4800" b="1" dirty="0" smtClean="0">
              <a:latin typeface="Cambria Math" panose="02040503050406030204" pitchFamily="18" charset="0"/>
              <a:ea typeface="Cambria Math" panose="02040503050406030204" pitchFamily="18" charset="0"/>
            </a:endParaRPr>
          </a:p>
          <a:p>
            <a:pPr marL="0" indent="0">
              <a:buNone/>
            </a:pPr>
            <a:r>
              <a:rPr lang="en-US" sz="4800" b="1" dirty="0" smtClean="0">
                <a:latin typeface="Cambria Math" panose="02040503050406030204" pitchFamily="18" charset="0"/>
                <a:ea typeface="Cambria Math" panose="02040503050406030204" pitchFamily="18" charset="0"/>
              </a:rPr>
              <a:t>Supreme Court ____________________________</a:t>
            </a:r>
          </a:p>
          <a:p>
            <a:pPr algn="ctr"/>
            <a:endParaRPr lang="en-US"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3252806" y="1867886"/>
              <a:ext cx="13320" cy="39600"/>
            </p14:xfrm>
          </p:contentPart>
        </mc:Choice>
        <mc:Fallback xmlns="">
          <p:pic>
            <p:nvPicPr>
              <p:cNvPr id="5" name="Ink 4"/>
              <p:cNvPicPr/>
              <p:nvPr/>
            </p:nvPicPr>
            <p:blipFill>
              <a:blip r:embed="rId3"/>
              <a:stretch>
                <a:fillRect/>
              </a:stretch>
            </p:blipFill>
            <p:spPr>
              <a:xfrm>
                <a:off x="3240926" y="1856006"/>
                <a:ext cx="37080" cy="63360"/>
              </a:xfrm>
              <a:prstGeom prst="rect">
                <a:avLst/>
              </a:prstGeom>
            </p:spPr>
          </p:pic>
        </mc:Fallback>
      </mc:AlternateContent>
    </p:spTree>
    <p:extLst>
      <p:ext uri="{BB962C8B-B14F-4D97-AF65-F5344CB8AC3E}">
        <p14:creationId xmlns:p14="http://schemas.microsoft.com/office/powerpoint/2010/main" val="313952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our terms from last year…..</a:t>
            </a:r>
            <a:endParaRPr lang="en-US" dirty="0"/>
          </a:p>
        </p:txBody>
      </p:sp>
      <p:sp>
        <p:nvSpPr>
          <p:cNvPr id="3" name="Content Placeholder 2"/>
          <p:cNvSpPr>
            <a:spLocks noGrp="1"/>
          </p:cNvSpPr>
          <p:nvPr>
            <p:ph idx="1"/>
          </p:nvPr>
        </p:nvSpPr>
        <p:spPr>
          <a:xfrm>
            <a:off x="838200" y="1854926"/>
            <a:ext cx="10515600" cy="4557168"/>
          </a:xfrm>
        </p:spPr>
        <p:txBody>
          <a:bodyPr>
            <a:normAutofit/>
          </a:bodyPr>
          <a:lstStyle/>
          <a:p>
            <a:pPr marL="0" indent="0">
              <a:buNone/>
            </a:pPr>
            <a:r>
              <a:rPr lang="en-US" sz="4800" b="1" dirty="0">
                <a:latin typeface="Cambria Math" panose="02040503050406030204" pitchFamily="18" charset="0"/>
                <a:ea typeface="Cambria Math" panose="02040503050406030204" pitchFamily="18" charset="0"/>
              </a:rPr>
              <a:t>George </a:t>
            </a:r>
            <a:r>
              <a:rPr lang="en-US" sz="4800" b="1" dirty="0" smtClean="0">
                <a:latin typeface="Cambria Math" panose="02040503050406030204" pitchFamily="18" charset="0"/>
                <a:ea typeface="Cambria Math" panose="02040503050406030204" pitchFamily="18" charset="0"/>
              </a:rPr>
              <a:t>Washington________________________</a:t>
            </a:r>
          </a:p>
          <a:p>
            <a:pPr marL="0" indent="0">
              <a:buNone/>
            </a:pPr>
            <a:endParaRPr lang="en-US" sz="4800" b="1" dirty="0">
              <a:latin typeface="Cambria Math" panose="02040503050406030204" pitchFamily="18" charset="0"/>
              <a:ea typeface="Cambria Math" panose="02040503050406030204" pitchFamily="18" charset="0"/>
            </a:endParaRPr>
          </a:p>
          <a:p>
            <a:pPr marL="0" indent="0">
              <a:buNone/>
            </a:pPr>
            <a:r>
              <a:rPr lang="en-US" sz="4800" b="1" dirty="0">
                <a:latin typeface="Cambria Math" panose="02040503050406030204" pitchFamily="18" charset="0"/>
                <a:ea typeface="Cambria Math" panose="02040503050406030204" pitchFamily="18" charset="0"/>
              </a:rPr>
              <a:t>Articles of </a:t>
            </a:r>
            <a:r>
              <a:rPr lang="en-US" sz="4800" b="1" dirty="0" smtClean="0">
                <a:latin typeface="Cambria Math" panose="02040503050406030204" pitchFamily="18" charset="0"/>
                <a:ea typeface="Cambria Math" panose="02040503050406030204" pitchFamily="18" charset="0"/>
              </a:rPr>
              <a:t>Confederation ____________________________________________________________________________________________</a:t>
            </a:r>
            <a:endParaRPr lang="en-US" sz="4800" b="1" dirty="0">
              <a:latin typeface="Cambria Math" panose="02040503050406030204" pitchFamily="18" charset="0"/>
              <a:ea typeface="Cambria Math" panose="02040503050406030204" pitchFamily="18" charset="0"/>
            </a:endParaRPr>
          </a:p>
          <a:p>
            <a:pPr algn="ctr"/>
            <a:endParaRPr lang="en-US" dirty="0"/>
          </a:p>
        </p:txBody>
      </p:sp>
    </p:spTree>
    <p:extLst>
      <p:ext uri="{BB962C8B-B14F-4D97-AF65-F5344CB8AC3E}">
        <p14:creationId xmlns:p14="http://schemas.microsoft.com/office/powerpoint/2010/main" val="72702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our terms from last year…..</a:t>
            </a:r>
            <a:endParaRPr lang="en-US" dirty="0"/>
          </a:p>
        </p:txBody>
      </p:sp>
      <p:sp>
        <p:nvSpPr>
          <p:cNvPr id="3" name="Content Placeholder 2"/>
          <p:cNvSpPr>
            <a:spLocks noGrp="1"/>
          </p:cNvSpPr>
          <p:nvPr>
            <p:ph idx="1"/>
          </p:nvPr>
        </p:nvSpPr>
        <p:spPr>
          <a:xfrm>
            <a:off x="838200" y="1854926"/>
            <a:ext cx="10515600" cy="4557168"/>
          </a:xfrm>
        </p:spPr>
        <p:txBody>
          <a:bodyPr>
            <a:normAutofit/>
          </a:bodyPr>
          <a:lstStyle/>
          <a:p>
            <a:pPr marL="0" indent="0">
              <a:buNone/>
            </a:pPr>
            <a:r>
              <a:rPr lang="en-US" sz="4500" b="1" dirty="0" smtClean="0">
                <a:latin typeface="Cambria Math" panose="02040503050406030204" pitchFamily="18" charset="0"/>
                <a:ea typeface="Cambria Math" panose="02040503050406030204" pitchFamily="18" charset="0"/>
              </a:rPr>
              <a:t>Tariff ___________________________________________</a:t>
            </a:r>
          </a:p>
          <a:p>
            <a:pPr marL="0" indent="0">
              <a:buNone/>
            </a:pPr>
            <a:endParaRPr lang="en-US" sz="4500" b="1" dirty="0" smtClean="0">
              <a:latin typeface="Cambria Math" panose="02040503050406030204" pitchFamily="18" charset="0"/>
              <a:ea typeface="Cambria Math" panose="02040503050406030204" pitchFamily="18" charset="0"/>
            </a:endParaRPr>
          </a:p>
          <a:p>
            <a:pPr marL="0" indent="0">
              <a:buNone/>
            </a:pPr>
            <a:r>
              <a:rPr lang="en-US" sz="4500" b="1" dirty="0" smtClean="0">
                <a:latin typeface="Cambria Math" panose="02040503050406030204" pitchFamily="18" charset="0"/>
                <a:ea typeface="Cambria Math" panose="02040503050406030204" pitchFamily="18" charset="0"/>
              </a:rPr>
              <a:t>Judiciary Act __________________________________________________________________________________________________</a:t>
            </a:r>
            <a:endParaRPr lang="en-US" sz="4500" b="1" dirty="0">
              <a:latin typeface="Cambria Math" panose="02040503050406030204" pitchFamily="18" charset="0"/>
              <a:ea typeface="Cambria Math" panose="02040503050406030204" pitchFamily="18" charset="0"/>
            </a:endParaRPr>
          </a:p>
          <a:p>
            <a:pPr algn="ctr"/>
            <a:endParaRPr lang="en-US" dirty="0"/>
          </a:p>
        </p:txBody>
      </p:sp>
    </p:spTree>
    <p:extLst>
      <p:ext uri="{BB962C8B-B14F-4D97-AF65-F5344CB8AC3E}">
        <p14:creationId xmlns:p14="http://schemas.microsoft.com/office/powerpoint/2010/main" val="328033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13844522"/>
              </p:ext>
            </p:extLst>
          </p:nvPr>
        </p:nvGraphicFramePr>
        <p:xfrm>
          <a:off x="248194" y="1364568"/>
          <a:ext cx="11691257" cy="5284425"/>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934966">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How did George Washington’s presidenc</a:t>
                      </a:r>
                      <a:r>
                        <a:rPr lang="en-US" sz="2300" baseline="0" dirty="0" smtClean="0"/>
                        <a:t>y impact the formation of a new nation?</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92346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Have</a:t>
                      </a:r>
                      <a:r>
                        <a:rPr lang="en-US" sz="2500" b="1" baseline="0" dirty="0" smtClean="0">
                          <a:solidFill>
                            <a:schemeClr val="bg1"/>
                          </a:solidFill>
                        </a:rPr>
                        <a:t> out folder and old Table of Contents</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2315273">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300" b="1" baseline="0" dirty="0" smtClean="0">
                          <a:solidFill>
                            <a:schemeClr val="bg1"/>
                          </a:solidFill>
                          <a:latin typeface="+mn-lt"/>
                        </a:rPr>
                        <a:t>Clean out folders</a:t>
                      </a:r>
                    </a:p>
                    <a:p>
                      <a:pPr marL="0" indent="0">
                        <a:buFont typeface="Arial" panose="020B0604020202020204" pitchFamily="34" charset="0"/>
                        <a:buNone/>
                      </a:pPr>
                      <a:r>
                        <a:rPr lang="en-US" sz="2300" b="1" baseline="0" dirty="0" smtClean="0">
                          <a:solidFill>
                            <a:schemeClr val="bg1"/>
                          </a:solidFill>
                          <a:latin typeface="+mn-lt"/>
                        </a:rPr>
                        <a:t>Early Rebellions</a:t>
                      </a:r>
                    </a:p>
                    <a:p>
                      <a:pPr marL="342900" indent="-342900">
                        <a:buFont typeface="Arial" panose="020B0604020202020204" pitchFamily="34" charset="0"/>
                        <a:buChar char="•"/>
                      </a:pPr>
                      <a:r>
                        <a:rPr lang="en-US" sz="2300" b="1" baseline="0" dirty="0" smtClean="0">
                          <a:solidFill>
                            <a:schemeClr val="bg1"/>
                          </a:solidFill>
                          <a:latin typeface="+mn-lt"/>
                        </a:rPr>
                        <a:t>Putting down the Whiskey Rebellion</a:t>
                      </a:r>
                    </a:p>
                    <a:p>
                      <a:pPr marL="342900" indent="-342900">
                        <a:buFont typeface="Arial" panose="020B0604020202020204" pitchFamily="34" charset="0"/>
                        <a:buChar char="•"/>
                      </a:pPr>
                      <a:r>
                        <a:rPr lang="en-US" sz="2300" b="1" baseline="0" dirty="0" smtClean="0">
                          <a:solidFill>
                            <a:schemeClr val="bg1"/>
                          </a:solidFill>
                          <a:latin typeface="+mn-lt"/>
                        </a:rPr>
                        <a:t>Foreign Policy</a:t>
                      </a:r>
                    </a:p>
                    <a:p>
                      <a:pPr marL="800100" lvl="1" indent="-342900">
                        <a:buFont typeface="Arial" panose="020B0604020202020204" pitchFamily="34" charset="0"/>
                        <a:buChar char="•"/>
                      </a:pPr>
                      <a:r>
                        <a:rPr lang="en-US" sz="2300" b="1" baseline="0" dirty="0" smtClean="0">
                          <a:solidFill>
                            <a:schemeClr val="bg1"/>
                          </a:solidFill>
                          <a:latin typeface="+mn-lt"/>
                        </a:rPr>
                        <a:t>Effects of the issues – group response</a:t>
                      </a:r>
                    </a:p>
                    <a:p>
                      <a:pPr marL="0" lvl="0" indent="0">
                        <a:buFont typeface="Arial" panose="020B0604020202020204" pitchFamily="34" charset="0"/>
                        <a:buNone/>
                      </a:pPr>
                      <a:r>
                        <a:rPr lang="en-US" sz="2300" b="1" baseline="0" dirty="0" smtClean="0">
                          <a:solidFill>
                            <a:schemeClr val="bg1"/>
                          </a:solidFill>
                          <a:latin typeface="+mn-lt"/>
                        </a:rPr>
                        <a:t>“Washington’s Farewell address”</a:t>
                      </a:r>
                    </a:p>
                  </a:txBody>
                  <a:tcPr>
                    <a:solidFill>
                      <a:schemeClr val="accent1">
                        <a:alpha val="80000"/>
                      </a:schemeClr>
                    </a:solidFill>
                  </a:tcPr>
                </a:tc>
                <a:extLst>
                  <a:ext uri="{0D108BD9-81ED-4DB2-BD59-A6C34878D82A}">
                    <a16:rowId xmlns:a16="http://schemas.microsoft.com/office/drawing/2014/main" val="732799979"/>
                  </a:ext>
                </a:extLst>
              </a:tr>
              <a:tr h="1110725">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Reading Essentials</a:t>
                      </a:r>
                      <a:r>
                        <a:rPr lang="en-US" sz="2500" b="1" baseline="0" dirty="0" smtClean="0">
                          <a:solidFill>
                            <a:schemeClr val="bg1"/>
                          </a:solidFill>
                        </a:rPr>
                        <a:t> due tomorrow</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TUESDAY, JANUARY 8, 2019</a:t>
            </a:r>
          </a:p>
        </p:txBody>
      </p:sp>
    </p:spTree>
    <p:extLst>
      <p:ext uri="{BB962C8B-B14F-4D97-AF65-F5344CB8AC3E}">
        <p14:creationId xmlns:p14="http://schemas.microsoft.com/office/powerpoint/2010/main" val="2620852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Early rebellions in the Nation</a:t>
            </a:r>
            <a:endParaRPr lang="en-US" dirty="0"/>
          </a:p>
        </p:txBody>
      </p:sp>
      <p:sp>
        <p:nvSpPr>
          <p:cNvPr id="6" name="Text Box 3"/>
          <p:cNvSpPr txBox="1">
            <a:spLocks noChangeArrowheads="1"/>
          </p:cNvSpPr>
          <p:nvPr/>
        </p:nvSpPr>
        <p:spPr bwMode="auto">
          <a:xfrm>
            <a:off x="6257109" y="1868579"/>
            <a:ext cx="5802085" cy="5294313"/>
          </a:xfrm>
          <a:prstGeom prst="rect">
            <a:avLst/>
          </a:prstGeom>
          <a:noFill/>
          <a:ln w="9525">
            <a:noFill/>
            <a:miter lim="800000"/>
            <a:headEnd/>
            <a:tailEnd/>
          </a:ln>
        </p:spPr>
        <p:txBody>
          <a:bodyPr lIns="90000" tIns="46800" rIns="90000" bIns="46800"/>
          <a:lstStyle/>
          <a:p>
            <a:pPr marL="342900" indent="-342900" defTabSz="457200" eaLnBrk="0" fontAlgn="base" hangingPunct="0">
              <a:spcBef>
                <a:spcPct val="0"/>
              </a:spcBef>
              <a:spcAft>
                <a:spcPct val="0"/>
              </a:spcAft>
              <a:buClr>
                <a:srgbClr val="000000"/>
              </a:buClr>
              <a:buSzPct val="10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smtClean="0">
                <a:solidFill>
                  <a:srgbClr val="000000"/>
                </a:solidFill>
                <a:latin typeface="Verdana" charset="0"/>
                <a:ea typeface="ＭＳ Ｐゴシック" charset="-128"/>
              </a:rPr>
              <a:t>The </a:t>
            </a:r>
            <a:r>
              <a:rPr lang="en-US" altLang="en-US" sz="2200" dirty="0">
                <a:solidFill>
                  <a:srgbClr val="000000"/>
                </a:solidFill>
                <a:latin typeface="Verdana" charset="0"/>
                <a:ea typeface="ＭＳ Ｐゴシック" charset="-128"/>
              </a:rPr>
              <a:t>federal government used its new power to stop </a:t>
            </a:r>
            <a:r>
              <a:rPr lang="en-US" altLang="en-US" sz="2200" dirty="0" smtClean="0">
                <a:solidFill>
                  <a:srgbClr val="000000"/>
                </a:solidFill>
                <a:latin typeface="Verdana" charset="0"/>
                <a:ea typeface="ＭＳ Ｐゴシック" charset="-128"/>
              </a:rPr>
              <a:t>the </a:t>
            </a:r>
            <a:r>
              <a:rPr lang="en-US" altLang="en-US" sz="2200" b="1" dirty="0" smtClean="0">
                <a:solidFill>
                  <a:srgbClr val="FF0000"/>
                </a:solidFill>
                <a:latin typeface="Verdana" charset="0"/>
                <a:ea typeface="ＭＳ Ｐゴシック" charset="-128"/>
              </a:rPr>
              <a:t>Whiskey </a:t>
            </a:r>
            <a:r>
              <a:rPr lang="en-US" altLang="en-US" sz="2200" b="1" dirty="0">
                <a:solidFill>
                  <a:srgbClr val="FF0000"/>
                </a:solidFill>
                <a:latin typeface="Verdana" charset="0"/>
                <a:ea typeface="ＭＳ Ｐゴシック" charset="-128"/>
              </a:rPr>
              <a:t>Rebellion</a:t>
            </a:r>
            <a:r>
              <a:rPr lang="en-US" altLang="en-US" sz="2200" dirty="0">
                <a:solidFill>
                  <a:srgbClr val="000000"/>
                </a:solidFill>
                <a:latin typeface="Verdana" charset="0"/>
                <a:ea typeface="ＭＳ Ｐゴシック" charset="-128"/>
              </a:rPr>
              <a:t>. </a:t>
            </a:r>
          </a:p>
          <a:p>
            <a:pPr defTabSz="457200" eaLnBrk="0" fontAlgn="base" hangingPunct="0">
              <a:spcBef>
                <a:spcPct val="0"/>
              </a:spcBef>
              <a:spcAft>
                <a:spcPct val="0"/>
              </a:spcAft>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ltLang="en-US" sz="2200" dirty="0">
              <a:solidFill>
                <a:srgbClr val="000000"/>
              </a:solidFill>
              <a:latin typeface="Verdana" pitchFamily="1" charset="0"/>
              <a:ea typeface="ＭＳ Ｐゴシック" charset="-128"/>
            </a:endParaRPr>
          </a:p>
          <a:p>
            <a:pPr marL="342900" indent="-342900" defTabSz="457200" eaLnBrk="0" fontAlgn="base" hangingPunct="0">
              <a:spcBef>
                <a:spcPct val="0"/>
              </a:spcBef>
              <a:spcAft>
                <a:spcPct val="0"/>
              </a:spcAft>
              <a:buClr>
                <a:srgbClr val="000000"/>
              </a:buClr>
              <a:buSzPct val="10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a:solidFill>
                  <a:srgbClr val="000000"/>
                </a:solidFill>
                <a:latin typeface="Verdana" charset="0"/>
                <a:ea typeface="ＭＳ Ｐゴシック" charset="-128"/>
              </a:rPr>
              <a:t>Conflicts between Native Americans and American settlers led to a U.S. defeat in a battle in the </a:t>
            </a:r>
            <a:r>
              <a:rPr lang="en-US" altLang="en-US" sz="2200" u="sng" dirty="0">
                <a:solidFill>
                  <a:srgbClr val="000000"/>
                </a:solidFill>
                <a:latin typeface="Verdana" charset="0"/>
                <a:ea typeface="ＭＳ Ｐゴシック" charset="-128"/>
              </a:rPr>
              <a:t>Northwest Territory</a:t>
            </a:r>
            <a:r>
              <a:rPr lang="en-US" altLang="en-US" sz="2200" dirty="0">
                <a:solidFill>
                  <a:srgbClr val="000000"/>
                </a:solidFill>
                <a:latin typeface="Verdana" charset="0"/>
                <a:ea typeface="ＭＳ Ｐゴシック" charset="-128"/>
              </a:rPr>
              <a:t>.</a:t>
            </a:r>
          </a:p>
          <a:p>
            <a:pPr defTabSz="457200" eaLnBrk="0" fontAlgn="base" hangingPunct="0">
              <a:spcBef>
                <a:spcPct val="0"/>
              </a:spcBef>
              <a:spcAft>
                <a:spcPct val="0"/>
              </a:spcAft>
              <a:buClr>
                <a:srgbClr val="000000"/>
              </a:buClr>
              <a:buSzPct val="100000"/>
              <a:buFont typeface="Times New Roman" pitchFamily="16"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ltLang="en-US" sz="2200" dirty="0">
              <a:solidFill>
                <a:srgbClr val="000000"/>
              </a:solidFill>
              <a:latin typeface="Verdana" pitchFamily="1" charset="0"/>
              <a:ea typeface="ＭＳ Ｐゴシック" charset="-128"/>
            </a:endParaRPr>
          </a:p>
          <a:p>
            <a:pPr marL="342900" indent="-342900" defTabSz="457200" eaLnBrk="0" fontAlgn="base" hangingPunct="0">
              <a:spcBef>
                <a:spcPct val="0"/>
              </a:spcBef>
              <a:spcAft>
                <a:spcPct val="0"/>
              </a:spcAft>
              <a:buClr>
                <a:srgbClr val="000000"/>
              </a:buClr>
              <a:buSzPct val="100000"/>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a:solidFill>
                  <a:srgbClr val="000000"/>
                </a:solidFill>
                <a:latin typeface="Verdana" charset="0"/>
                <a:ea typeface="ＭＳ Ｐゴシック" charset="-128"/>
              </a:rPr>
              <a:t>General Anthony Wayne defeated the Native Americans in the Northwest Territory and forced the </a:t>
            </a:r>
            <a:r>
              <a:rPr lang="en-US" altLang="en-US" sz="2200" b="1" dirty="0">
                <a:solidFill>
                  <a:schemeClr val="accent5"/>
                </a:solidFill>
                <a:latin typeface="Verdana" charset="0"/>
                <a:ea typeface="ＭＳ Ｐゴシック" charset="-128"/>
              </a:rPr>
              <a:t>Treaty of Greenville in 1795</a:t>
            </a:r>
            <a:r>
              <a:rPr lang="en-US" altLang="en-US" sz="2200" dirty="0">
                <a:solidFill>
                  <a:srgbClr val="000000"/>
                </a:solidFill>
                <a:latin typeface="Verdana" charset="0"/>
                <a:ea typeface="ＭＳ Ｐゴシック" charset="-128"/>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146" y="1868579"/>
            <a:ext cx="5657676" cy="40961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3346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Turtle gives up….</a:t>
            </a:r>
            <a:endParaRPr lang="en-US" dirty="0"/>
          </a:p>
        </p:txBody>
      </p:sp>
      <p:sp>
        <p:nvSpPr>
          <p:cNvPr id="3" name="Content Placeholder 2"/>
          <p:cNvSpPr>
            <a:spLocks noGrp="1"/>
          </p:cNvSpPr>
          <p:nvPr>
            <p:ph idx="1"/>
          </p:nvPr>
        </p:nvSpPr>
        <p:spPr/>
        <p:txBody>
          <a:bodyPr/>
          <a:lstStyle/>
          <a:p>
            <a:r>
              <a:rPr lang="en-US" dirty="0"/>
              <a:t>Little Turtle was </a:t>
            </a:r>
            <a:r>
              <a:rPr lang="en-US" b="1" dirty="0">
                <a:solidFill>
                  <a:srgbClr val="FF0000"/>
                </a:solidFill>
              </a:rPr>
              <a:t>chief</a:t>
            </a:r>
            <a:r>
              <a:rPr lang="en-US" dirty="0"/>
              <a:t> of the Miami </a:t>
            </a:r>
            <a:r>
              <a:rPr lang="en-US" dirty="0" smtClean="0"/>
              <a:t>Tribe.</a:t>
            </a:r>
          </a:p>
          <a:p>
            <a:r>
              <a:rPr lang="en-US" dirty="0" smtClean="0"/>
              <a:t>He </a:t>
            </a:r>
            <a:r>
              <a:rPr lang="en-US" dirty="0"/>
              <a:t>fought on the side of the British during the American </a:t>
            </a:r>
            <a:r>
              <a:rPr lang="en-US" dirty="0" smtClean="0"/>
              <a:t>Revolution.</a:t>
            </a:r>
          </a:p>
          <a:p>
            <a:r>
              <a:rPr lang="en-US" dirty="0" smtClean="0"/>
              <a:t>Afterward</a:t>
            </a:r>
            <a:r>
              <a:rPr lang="en-US" dirty="0"/>
              <a:t>, he led his people against the </a:t>
            </a:r>
            <a:r>
              <a:rPr lang="en-US" dirty="0" smtClean="0"/>
              <a:t>new                                    United </a:t>
            </a:r>
            <a:r>
              <a:rPr lang="en-US" dirty="0"/>
              <a:t>States in an effort to hold onto their land </a:t>
            </a:r>
            <a:r>
              <a:rPr lang="en-US" dirty="0" smtClean="0"/>
              <a:t>in                              the </a:t>
            </a:r>
            <a:r>
              <a:rPr lang="en-US" b="1" dirty="0"/>
              <a:t>Northwest Territory</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5745" y="3106747"/>
            <a:ext cx="3064883" cy="3581436"/>
          </a:xfrm>
          <a:prstGeom prst="rect">
            <a:avLst/>
          </a:prstGeom>
        </p:spPr>
      </p:pic>
    </p:spTree>
    <p:extLst>
      <p:ext uri="{BB962C8B-B14F-4D97-AF65-F5344CB8AC3E}">
        <p14:creationId xmlns:p14="http://schemas.microsoft.com/office/powerpoint/2010/main" val="259332181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3571" y="466985"/>
            <a:ext cx="10515600" cy="985294"/>
          </a:xfrm>
        </p:spPr>
        <p:txBody>
          <a:bodyPr/>
          <a:lstStyle/>
          <a:p>
            <a:pPr algn="ctr"/>
            <a:r>
              <a:rPr lang="en-US" dirty="0" smtClean="0"/>
              <a:t>Foreign Policy</a:t>
            </a:r>
            <a:endParaRPr lang="en-US" dirty="0"/>
          </a:p>
        </p:txBody>
      </p:sp>
      <p:sp>
        <p:nvSpPr>
          <p:cNvPr id="6" name="Text Box 3"/>
          <p:cNvSpPr txBox="1">
            <a:spLocks noChangeArrowheads="1"/>
          </p:cNvSpPr>
          <p:nvPr/>
        </p:nvSpPr>
        <p:spPr bwMode="auto">
          <a:xfrm>
            <a:off x="838200" y="1563687"/>
            <a:ext cx="8961120" cy="5294313"/>
          </a:xfrm>
          <a:prstGeom prst="rect">
            <a:avLst/>
          </a:prstGeom>
          <a:noFill/>
          <a:ln w="9525">
            <a:noFill/>
            <a:miter lim="800000"/>
            <a:headEnd/>
            <a:tailEnd/>
          </a:ln>
        </p:spPr>
        <p:txBody>
          <a:bodyPr lIns="90000" tIns="46800" rIns="90000" bIns="46800"/>
          <a:lstStyle/>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a:solidFill>
                  <a:srgbClr val="000000"/>
                </a:solidFill>
                <a:latin typeface="Verdana" charset="0"/>
                <a:ea typeface="ＭＳ Ｐゴシック" charset="-128"/>
              </a:rPr>
              <a:t>President Washington pushed </a:t>
            </a:r>
            <a:r>
              <a:rPr lang="en-US" altLang="en-US" sz="2200" dirty="0" smtClean="0">
                <a:solidFill>
                  <a:srgbClr val="000000"/>
                </a:solidFill>
                <a:latin typeface="Verdana" charset="0"/>
                <a:ea typeface="ＭＳ Ｐゴシック" charset="-128"/>
              </a:rPr>
              <a:t>for </a:t>
            </a:r>
            <a:r>
              <a:rPr lang="en-US" altLang="en-US" sz="2200" b="1" dirty="0" smtClean="0">
                <a:solidFill>
                  <a:srgbClr val="000000"/>
                </a:solidFill>
                <a:latin typeface="Verdana" charset="0"/>
                <a:ea typeface="ＭＳ Ｐゴシック" charset="-128"/>
              </a:rPr>
              <a:t>neutrality</a:t>
            </a:r>
            <a:r>
              <a:rPr lang="en-US" altLang="en-US" sz="2200" dirty="0" smtClean="0">
                <a:solidFill>
                  <a:srgbClr val="000000"/>
                </a:solidFill>
                <a:latin typeface="Verdana" charset="0"/>
                <a:ea typeface="ＭＳ Ｐゴシック" charset="-128"/>
              </a:rPr>
              <a:t> </a:t>
            </a:r>
            <a:r>
              <a:rPr lang="en-US" altLang="en-US" sz="2200" dirty="0">
                <a:solidFill>
                  <a:srgbClr val="000000"/>
                </a:solidFill>
                <a:latin typeface="Verdana" charset="0"/>
                <a:ea typeface="ＭＳ Ｐゴシック" charset="-128"/>
              </a:rPr>
              <a:t>concerning </a:t>
            </a:r>
            <a:r>
              <a:rPr lang="en-US" altLang="en-US" sz="2200" dirty="0" smtClean="0">
                <a:solidFill>
                  <a:srgbClr val="000000"/>
                </a:solidFill>
                <a:latin typeface="Verdana" charset="0"/>
                <a:ea typeface="ＭＳ Ｐゴシック" charset="-128"/>
              </a:rPr>
              <a:t>British and French conflicts.</a:t>
            </a: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ltLang="en-US" sz="2200" dirty="0" smtClean="0">
              <a:solidFill>
                <a:schemeClr val="accent5"/>
              </a:solidFill>
              <a:latin typeface="Verdana" charset="0"/>
              <a:ea typeface="ＭＳ Ｐゴシック" charset="-128"/>
            </a:endParaRP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i="1" dirty="0" smtClean="0">
                <a:solidFill>
                  <a:schemeClr val="accent5"/>
                </a:solidFill>
                <a:latin typeface="Verdana" charset="0"/>
                <a:ea typeface="ＭＳ Ｐゴシック" charset="-128"/>
              </a:rPr>
              <a:t>Why might the United States want</a:t>
            </a: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i="1" dirty="0" smtClean="0">
                <a:solidFill>
                  <a:schemeClr val="accent5"/>
                </a:solidFill>
                <a:latin typeface="Verdana" charset="0"/>
                <a:ea typeface="ＭＳ Ｐゴシック" charset="-128"/>
              </a:rPr>
              <a:t>to remain neutral in Europe?</a:t>
            </a: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ltLang="en-US" sz="2200" i="1" dirty="0">
              <a:solidFill>
                <a:schemeClr val="accent5"/>
              </a:solidFill>
              <a:latin typeface="Verdana" charset="0"/>
              <a:ea typeface="ＭＳ Ｐゴシック" charset="-128"/>
            </a:endParaRP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ltLang="en-US" sz="2200" dirty="0">
              <a:solidFill>
                <a:srgbClr val="000000"/>
              </a:solidFill>
              <a:latin typeface="Verdana" charset="0"/>
              <a:ea typeface="ＭＳ Ｐゴシック" charset="-128"/>
            </a:endParaRP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smtClean="0">
                <a:solidFill>
                  <a:srgbClr val="000000"/>
                </a:solidFill>
                <a:latin typeface="Verdana" charset="0"/>
                <a:ea typeface="ＭＳ Ｐゴシック" charset="-128"/>
              </a:rPr>
              <a:t>British ships began the practice of</a:t>
            </a: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b="1" dirty="0" smtClean="0">
                <a:solidFill>
                  <a:srgbClr val="FF0000"/>
                </a:solidFill>
                <a:latin typeface="Verdana" charset="0"/>
                <a:ea typeface="ＭＳ Ｐゴシック" charset="-128"/>
              </a:rPr>
              <a:t>Impressment</a:t>
            </a:r>
            <a:r>
              <a:rPr lang="en-US" altLang="en-US" sz="2200" dirty="0" smtClean="0">
                <a:solidFill>
                  <a:srgbClr val="000000"/>
                </a:solidFill>
                <a:latin typeface="Verdana" charset="0"/>
                <a:ea typeface="ＭＳ Ｐゴシック" charset="-128"/>
              </a:rPr>
              <a:t>, or forcing</a:t>
            </a: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smtClean="0">
                <a:solidFill>
                  <a:srgbClr val="000000"/>
                </a:solidFill>
                <a:latin typeface="Verdana" charset="0"/>
                <a:ea typeface="ＭＳ Ｐゴシック" charset="-128"/>
              </a:rPr>
              <a:t>American sailors into the British</a:t>
            </a:r>
          </a:p>
          <a:p>
            <a:pPr lvl="0" defTabSz="457200" eaLnBrk="0" fontAlgn="base" hangingPunct="0">
              <a:spcBef>
                <a:spcPct val="0"/>
              </a:spcBef>
              <a:spcAft>
                <a:spcPct val="0"/>
              </a:spcAft>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2200" dirty="0" smtClean="0">
                <a:solidFill>
                  <a:srgbClr val="000000"/>
                </a:solidFill>
                <a:latin typeface="Verdana" charset="0"/>
                <a:ea typeface="ＭＳ Ｐゴシック" charset="-128"/>
              </a:rPr>
              <a:t>Navy that traded with France.</a:t>
            </a:r>
            <a:endParaRPr lang="en-US" altLang="en-US" sz="2200" dirty="0">
              <a:solidFill>
                <a:srgbClr val="000000"/>
              </a:solidFill>
              <a:latin typeface="Verdana" pitchFamily="1" charset="0"/>
              <a:ea typeface="ＭＳ Ｐゴシック" charset="-12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3229" y="2326164"/>
            <a:ext cx="5924097" cy="4271554"/>
          </a:xfrm>
          <a:prstGeom prst="rect">
            <a:avLst/>
          </a:prstGeom>
        </p:spPr>
      </p:pic>
    </p:spTree>
    <p:extLst>
      <p:ext uri="{BB962C8B-B14F-4D97-AF65-F5344CB8AC3E}">
        <p14:creationId xmlns:p14="http://schemas.microsoft.com/office/powerpoint/2010/main" val="30617783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5" y="1293222"/>
            <a:ext cx="4963885" cy="4247317"/>
          </a:xfrm>
          <a:prstGeom prst="rect">
            <a:avLst/>
          </a:prstGeom>
          <a:noFill/>
        </p:spPr>
        <p:txBody>
          <a:bodyPr wrap="square" rtlCol="0">
            <a:spAutoFit/>
          </a:bodyPr>
          <a:lstStyle/>
          <a:p>
            <a:pPr algn="ctr"/>
            <a:r>
              <a:rPr lang="en-US" sz="3000" dirty="0" smtClean="0">
                <a:latin typeface="Comic Sans MS" panose="030F0702030302020204" pitchFamily="66" charset="0"/>
              </a:rPr>
              <a:t>On your own sheet of paper, fill in the effects of the following events:</a:t>
            </a:r>
          </a:p>
          <a:p>
            <a:pPr algn="ctr"/>
            <a:endParaRPr lang="en-US" sz="3000" dirty="0">
              <a:latin typeface="Comic Sans MS" panose="030F0702030302020204" pitchFamily="66" charset="0"/>
            </a:endParaRPr>
          </a:p>
          <a:p>
            <a:pPr algn="ctr"/>
            <a:r>
              <a:rPr lang="en-US" sz="3000" dirty="0" smtClean="0">
                <a:latin typeface="Comic Sans MS" panose="030F0702030302020204" pitchFamily="66" charset="0"/>
              </a:rPr>
              <a:t>Pages 259-261</a:t>
            </a:r>
          </a:p>
          <a:p>
            <a:pPr algn="ctr"/>
            <a:endParaRPr lang="en-US" sz="3000" dirty="0">
              <a:latin typeface="Comic Sans MS" panose="030F0702030302020204" pitchFamily="66" charset="0"/>
            </a:endParaRPr>
          </a:p>
          <a:p>
            <a:pPr algn="ctr"/>
            <a:r>
              <a:rPr lang="en-US" sz="3000" dirty="0" smtClean="0">
                <a:latin typeface="Comic Sans MS" panose="030F0702030302020204" pitchFamily="66" charset="0"/>
              </a:rPr>
              <a:t>*Include important historical figures involved next to your answers.</a:t>
            </a:r>
            <a:endParaRPr lang="en-US" sz="3000" dirty="0">
              <a:latin typeface="Comic Sans MS" panose="030F0702030302020204" pitchFamily="66" charset="0"/>
            </a:endParaRPr>
          </a:p>
        </p:txBody>
      </p:sp>
      <p:sp>
        <p:nvSpPr>
          <p:cNvPr id="4" name="Pentagon 3"/>
          <p:cNvSpPr/>
          <p:nvPr/>
        </p:nvSpPr>
        <p:spPr>
          <a:xfrm>
            <a:off x="5943600" y="705394"/>
            <a:ext cx="5094514" cy="1463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latin typeface="Comic Sans MS" panose="030F0702030302020204" pitchFamily="66" charset="0"/>
              </a:rPr>
              <a:t>Treaty of Greenville</a:t>
            </a:r>
            <a:endParaRPr lang="en-US" sz="3000" b="1" dirty="0">
              <a:latin typeface="Comic Sans MS" panose="030F0702030302020204" pitchFamily="66" charset="0"/>
            </a:endParaRPr>
          </a:p>
        </p:txBody>
      </p:sp>
      <p:sp>
        <p:nvSpPr>
          <p:cNvPr id="5" name="Pentagon 4"/>
          <p:cNvSpPr/>
          <p:nvPr/>
        </p:nvSpPr>
        <p:spPr>
          <a:xfrm>
            <a:off x="5943600" y="4632960"/>
            <a:ext cx="5094514" cy="1463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latin typeface="Comic Sans MS" panose="030F0702030302020204" pitchFamily="66" charset="0"/>
              </a:rPr>
              <a:t>Pinckney’s Treaty</a:t>
            </a:r>
            <a:endParaRPr lang="en-US" sz="3000" b="1" dirty="0">
              <a:latin typeface="Comic Sans MS" panose="030F0702030302020204" pitchFamily="66" charset="0"/>
            </a:endParaRPr>
          </a:p>
        </p:txBody>
      </p:sp>
      <p:sp>
        <p:nvSpPr>
          <p:cNvPr id="6" name="Pentagon 5"/>
          <p:cNvSpPr/>
          <p:nvPr/>
        </p:nvSpPr>
        <p:spPr>
          <a:xfrm>
            <a:off x="5943600" y="2669177"/>
            <a:ext cx="5094514" cy="1463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latin typeface="Comic Sans MS" panose="030F0702030302020204" pitchFamily="66" charset="0"/>
              </a:rPr>
              <a:t>Jay’s Treaty</a:t>
            </a:r>
            <a:endParaRPr lang="en-US" sz="3000" b="1" dirty="0">
              <a:latin typeface="Comic Sans MS" panose="030F0702030302020204" pitchFamily="66" charset="0"/>
            </a:endParaRPr>
          </a:p>
        </p:txBody>
      </p:sp>
    </p:spTree>
    <p:extLst>
      <p:ext uri="{BB962C8B-B14F-4D97-AF65-F5344CB8AC3E}">
        <p14:creationId xmlns:p14="http://schemas.microsoft.com/office/powerpoint/2010/main" val="137711801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20912</TotalTime>
  <Words>604</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ＭＳ Ｐゴシック</vt:lpstr>
      <vt:lpstr>Arial</vt:lpstr>
      <vt:lpstr>Britannic Bold</vt:lpstr>
      <vt:lpstr>Calibri</vt:lpstr>
      <vt:lpstr>Calibri Light</vt:lpstr>
      <vt:lpstr>Cambria Math</vt:lpstr>
      <vt:lpstr>Comic Sans MS</vt:lpstr>
      <vt:lpstr>Times New Roman</vt:lpstr>
      <vt:lpstr>Verdana</vt:lpstr>
      <vt:lpstr>Office Theme</vt:lpstr>
      <vt:lpstr>PowerPoint Presentation</vt:lpstr>
      <vt:lpstr>Define our terms from last year…..</vt:lpstr>
      <vt:lpstr>Define our terms from last year…..</vt:lpstr>
      <vt:lpstr>Define our terms from last year…..</vt:lpstr>
      <vt:lpstr>PowerPoint Presentation</vt:lpstr>
      <vt:lpstr>Early rebellions in the Nation</vt:lpstr>
      <vt:lpstr>Little Turtle gives up….</vt:lpstr>
      <vt:lpstr>Foreign Policy</vt:lpstr>
      <vt:lpstr>PowerPoint Presentation</vt:lpstr>
      <vt:lpstr>PowerPoint Presentation</vt:lpstr>
      <vt:lpstr>Describe the United States’ policy of “Neutrality” in two sentences.   The United States would not be for or against any conflicts. The United States was brand new and could not risk getting involved.  </vt:lpstr>
      <vt:lpstr>PowerPoint Presentation</vt:lpstr>
      <vt:lpstr>PowerPoint Presentation</vt:lpstr>
      <vt:lpstr> Write what you think a ‘political party’ is and share  </vt:lpstr>
      <vt:lpstr>PowerPoint Presentation</vt:lpstr>
      <vt:lpstr>PowerPoint Presentation</vt:lpstr>
      <vt:lpstr>Question  Answer  </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Markham, Trevor</dc:creator>
  <cp:lastModifiedBy>Markham, Trevor</cp:lastModifiedBy>
  <cp:revision>285</cp:revision>
  <cp:lastPrinted>2018-11-15T18:30:47Z</cp:lastPrinted>
  <dcterms:created xsi:type="dcterms:W3CDTF">2018-10-18T20:07:34Z</dcterms:created>
  <dcterms:modified xsi:type="dcterms:W3CDTF">2019-01-14T22:12:30Z</dcterms:modified>
</cp:coreProperties>
</file>